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5.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6.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7.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8.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 id="2147483702" r:id="rId2"/>
    <p:sldMasterId id="2147483720" r:id="rId3"/>
    <p:sldMasterId id="2147483738" r:id="rId4"/>
    <p:sldMasterId id="2147483753" r:id="rId5"/>
    <p:sldMasterId id="2147483760" r:id="rId6"/>
    <p:sldMasterId id="2147483779" r:id="rId7"/>
    <p:sldMasterId id="2147483791" r:id="rId8"/>
    <p:sldMasterId id="2147483803" r:id="rId9"/>
  </p:sldMasterIdLst>
  <p:notesMasterIdLst>
    <p:notesMasterId r:id="rId35"/>
  </p:notesMasterIdLst>
  <p:sldIdLst>
    <p:sldId id="262" r:id="rId10"/>
    <p:sldId id="263" r:id="rId11"/>
    <p:sldId id="258" r:id="rId12"/>
    <p:sldId id="259" r:id="rId13"/>
    <p:sldId id="278" r:id="rId14"/>
    <p:sldId id="260" r:id="rId15"/>
    <p:sldId id="261" r:id="rId16"/>
    <p:sldId id="265" r:id="rId17"/>
    <p:sldId id="271" r:id="rId18"/>
    <p:sldId id="272" r:id="rId19"/>
    <p:sldId id="273" r:id="rId20"/>
    <p:sldId id="274" r:id="rId21"/>
    <p:sldId id="275" r:id="rId22"/>
    <p:sldId id="276" r:id="rId23"/>
    <p:sldId id="277" r:id="rId24"/>
    <p:sldId id="266" r:id="rId25"/>
    <p:sldId id="282" r:id="rId26"/>
    <p:sldId id="283" r:id="rId27"/>
    <p:sldId id="279" r:id="rId28"/>
    <p:sldId id="284" r:id="rId29"/>
    <p:sldId id="267" r:id="rId30"/>
    <p:sldId id="256" r:id="rId31"/>
    <p:sldId id="270" r:id="rId32"/>
    <p:sldId id="257" r:id="rId33"/>
    <p:sldId id="28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D67E399-034A-4B2A-92D1-DED99C2F1BF6}">
          <p14:sldIdLst>
            <p14:sldId id="262"/>
            <p14:sldId id="263"/>
          </p14:sldIdLst>
        </p14:section>
        <p14:section name="Content" id="{ED0D03D8-025F-49DF-8C61-8D882A94628C}">
          <p14:sldIdLst>
            <p14:sldId id="258"/>
            <p14:sldId id="259"/>
            <p14:sldId id="278"/>
            <p14:sldId id="260"/>
            <p14:sldId id="261"/>
            <p14:sldId id="265"/>
            <p14:sldId id="271"/>
            <p14:sldId id="272"/>
            <p14:sldId id="273"/>
            <p14:sldId id="274"/>
            <p14:sldId id="275"/>
            <p14:sldId id="276"/>
            <p14:sldId id="277"/>
            <p14:sldId id="266"/>
            <p14:sldId id="282"/>
            <p14:sldId id="283"/>
            <p14:sldId id="279"/>
            <p14:sldId id="284"/>
            <p14:sldId id="267"/>
            <p14:sldId id="256"/>
            <p14:sldId id="270"/>
            <p14:sldId id="257"/>
          </p14:sldIdLst>
        </p14:section>
        <p14:section name="Exit" id="{C0F6314B-CCE5-4249-A3E9-EC37351625A0}">
          <p14:sldIdLst>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42" autoAdjust="0"/>
    <p:restoredTop sz="94660"/>
  </p:normalViewPr>
  <p:slideViewPr>
    <p:cSldViewPr snapToGrid="0">
      <p:cViewPr varScale="1">
        <p:scale>
          <a:sx n="108" d="100"/>
          <a:sy n="108" d="100"/>
        </p:scale>
        <p:origin x="88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2.xml"/><Relationship Id="rId34" Type="http://schemas.openxmlformats.org/officeDocument/2006/relationships/slide" Target="slides/slide25.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presProps" Target="pres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880AD1-A117-4418-9C5D-E050F2BDA638}" type="datetimeFigureOut">
              <a:rPr lang="en-US" smtClean="0"/>
              <a:t>10/17/2016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E42FF6-F9CF-469B-9427-9A86BEFD5896}" type="slidenum">
              <a:rPr lang="en-US" smtClean="0"/>
              <a:t>‹#›</a:t>
            </a:fld>
            <a:endParaRPr lang="en-US"/>
          </a:p>
        </p:txBody>
      </p:sp>
    </p:spTree>
    <p:extLst>
      <p:ext uri="{BB962C8B-B14F-4D97-AF65-F5344CB8AC3E}">
        <p14:creationId xmlns:p14="http://schemas.microsoft.com/office/powerpoint/2010/main" val="42921944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4096412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NOTE: MUST BE IN the same REGION</a:t>
            </a:r>
          </a:p>
        </p:txBody>
      </p:sp>
      <p:sp>
        <p:nvSpPr>
          <p:cNvPr id="4" name="Slide Number Placeholder 3"/>
          <p:cNvSpPr>
            <a:spLocks noGrp="1"/>
          </p:cNvSpPr>
          <p:nvPr>
            <p:ph type="sldNum" sz="quarter" idx="10"/>
          </p:nvPr>
        </p:nvSpPr>
        <p:spPr/>
        <p:txBody>
          <a:bodyPr/>
          <a:lstStyle/>
          <a:p>
            <a:fld id="{D9EE0A23-EEE7-493A-8809-0507CBE6600B}" type="slidenum">
              <a:rPr lang="en-US" smtClean="0"/>
              <a:t>13</a:t>
            </a:fld>
            <a:endParaRPr lang="en-US"/>
          </a:p>
        </p:txBody>
      </p:sp>
    </p:spTree>
    <p:extLst>
      <p:ext uri="{BB962C8B-B14F-4D97-AF65-F5344CB8AC3E}">
        <p14:creationId xmlns:p14="http://schemas.microsoft.com/office/powerpoint/2010/main" val="1907053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2943" indent="-232943">
              <a:buAutoNum type="arabicParenR"/>
            </a:pPr>
            <a:endParaRPr lang="en-US" dirty="0"/>
          </a:p>
        </p:txBody>
      </p:sp>
      <p:sp>
        <p:nvSpPr>
          <p:cNvPr id="4" name="Slide Number Placeholder 3"/>
          <p:cNvSpPr>
            <a:spLocks noGrp="1"/>
          </p:cNvSpPr>
          <p:nvPr>
            <p:ph type="sldNum" sz="quarter" idx="10"/>
          </p:nvPr>
        </p:nvSpPr>
        <p:spPr/>
        <p:txBody>
          <a:bodyPr/>
          <a:lstStyle/>
          <a:p>
            <a:fld id="{D9EE0A23-EEE7-493A-8809-0507CBE6600B}" type="slidenum">
              <a:rPr lang="en-US" smtClean="0"/>
              <a:t>14</a:t>
            </a:fld>
            <a:endParaRPr lang="en-US"/>
          </a:p>
        </p:txBody>
      </p:sp>
    </p:spTree>
    <p:extLst>
      <p:ext uri="{BB962C8B-B14F-4D97-AF65-F5344CB8AC3E}">
        <p14:creationId xmlns:p14="http://schemas.microsoft.com/office/powerpoint/2010/main" val="1121276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2943" indent="-232943">
              <a:buAutoNum type="arabicParenR"/>
            </a:pPr>
            <a:endParaRPr lang="en-US" dirty="0"/>
          </a:p>
        </p:txBody>
      </p:sp>
      <p:sp>
        <p:nvSpPr>
          <p:cNvPr id="4" name="Slide Number Placeholder 3"/>
          <p:cNvSpPr>
            <a:spLocks noGrp="1"/>
          </p:cNvSpPr>
          <p:nvPr>
            <p:ph type="sldNum" sz="quarter" idx="10"/>
          </p:nvPr>
        </p:nvSpPr>
        <p:spPr/>
        <p:txBody>
          <a:bodyPr/>
          <a:lstStyle/>
          <a:p>
            <a:fld id="{D9EE0A23-EEE7-493A-8809-0507CBE6600B}" type="slidenum">
              <a:rPr lang="en-US" smtClean="0"/>
              <a:t>15</a:t>
            </a:fld>
            <a:endParaRPr lang="en-US"/>
          </a:p>
        </p:txBody>
      </p:sp>
    </p:spTree>
    <p:extLst>
      <p:ext uri="{BB962C8B-B14F-4D97-AF65-F5344CB8AC3E}">
        <p14:creationId xmlns:p14="http://schemas.microsoft.com/office/powerpoint/2010/main" val="1096420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16</a:t>
            </a:fld>
            <a:endParaRPr lang="en-US"/>
          </a:p>
        </p:txBody>
      </p:sp>
    </p:spTree>
    <p:extLst>
      <p:ext uri="{BB962C8B-B14F-4D97-AF65-F5344CB8AC3E}">
        <p14:creationId xmlns:p14="http://schemas.microsoft.com/office/powerpoint/2010/main" val="41987818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17</a:t>
            </a:fld>
            <a:endParaRPr lang="en-US"/>
          </a:p>
        </p:txBody>
      </p:sp>
    </p:spTree>
    <p:extLst>
      <p:ext uri="{BB962C8B-B14F-4D97-AF65-F5344CB8AC3E}">
        <p14:creationId xmlns:p14="http://schemas.microsoft.com/office/powerpoint/2010/main" val="38987848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Demo:</a:t>
            </a:r>
            <a:r>
              <a:rPr lang="en-US" dirty="0"/>
              <a:t> VM</a:t>
            </a:r>
            <a:r>
              <a:rPr lang="en-US" baseline="0" dirty="0"/>
              <a:t> Extension</a:t>
            </a:r>
            <a:endParaRPr lang="en-US" altLang="zh-CN" dirty="0"/>
          </a:p>
          <a:p>
            <a:endParaRPr lang="en-US" altLang="zh-CN" dirty="0"/>
          </a:p>
          <a:p>
            <a:r>
              <a:rPr lang="en-US" altLang="zh-CN" b="1" dirty="0"/>
              <a:t>Prerequisites:</a:t>
            </a:r>
            <a:r>
              <a:rPr lang="en-US" altLang="zh-CN" b="1" baseline="0" dirty="0"/>
              <a:t> </a:t>
            </a:r>
            <a:endParaRPr lang="en-US" altLang="zh-CN" baseline="0" dirty="0"/>
          </a:p>
          <a:p>
            <a:pPr marL="171450" indent="-171450">
              <a:buFont typeface="Arial" panose="020B0604020202020204" pitchFamily="34" charset="0"/>
              <a:buChar char="•"/>
            </a:pPr>
            <a:r>
              <a:rPr lang="en-US" altLang="zh-CN" baseline="0" dirty="0"/>
              <a:t>Azure PowerShell v0.8 or higher has been installed and configured.</a:t>
            </a:r>
          </a:p>
          <a:p>
            <a:pPr marL="171450" indent="-171450">
              <a:buFont typeface="Arial" panose="020B0604020202020204" pitchFamily="34" charset="0"/>
              <a:buChar char="•"/>
            </a:pPr>
            <a:r>
              <a:rPr lang="en-US" altLang="zh-CN" baseline="0" dirty="0"/>
              <a:t>Desired Azure subscription has already been selected. </a:t>
            </a:r>
          </a:p>
          <a:p>
            <a:pPr marL="171450" indent="-171450">
              <a:buFont typeface="Arial" panose="020B0604020202020204" pitchFamily="34" charset="0"/>
              <a:buChar char="•"/>
            </a:pPr>
            <a:r>
              <a:rPr lang="en-US" altLang="zh-CN" baseline="0" dirty="0"/>
              <a:t>A storage account has been provisioned under the same Azure subscription.</a:t>
            </a:r>
          </a:p>
          <a:p>
            <a:pPr marL="171450" indent="-171450">
              <a:buFont typeface="Arial" panose="020B0604020202020204" pitchFamily="34" charset="0"/>
              <a:buChar char="•"/>
            </a:pPr>
            <a:r>
              <a:rPr lang="en-US" altLang="zh-CN" baseline="0" dirty="0"/>
              <a:t>A </a:t>
            </a:r>
            <a:r>
              <a:rPr lang="en-US" altLang="zh-CN" b="1" baseline="0" dirty="0"/>
              <a:t>scripts </a:t>
            </a:r>
            <a:r>
              <a:rPr lang="en-US" altLang="zh-CN" b="0" baseline="0" dirty="0"/>
              <a:t>container has been created under the storage account with public read access.</a:t>
            </a:r>
          </a:p>
          <a:p>
            <a:pPr marL="171450" indent="-171450">
              <a:buFont typeface="Arial" panose="020B0604020202020204" pitchFamily="34" charset="0"/>
              <a:buChar char="•"/>
            </a:pPr>
            <a:r>
              <a:rPr lang="en-US" altLang="zh-CN" b="0" baseline="0" dirty="0"/>
              <a:t>A </a:t>
            </a:r>
            <a:r>
              <a:rPr lang="en-US" altLang="zh-CN" b="1" baseline="0" dirty="0"/>
              <a:t>helloworld.ps1</a:t>
            </a:r>
            <a:r>
              <a:rPr lang="en-US" altLang="zh-CN" b="0" baseline="0" dirty="0"/>
              <a:t> PowerShell script has been uploaded to the container. The content of the script is a single line: </a:t>
            </a:r>
            <a:r>
              <a:rPr lang="en-US" altLang="zh-CN" b="1" baseline="0" dirty="0"/>
              <a:t>write-output “Hello World!”</a:t>
            </a:r>
          </a:p>
          <a:p>
            <a:pPr marL="171450" indent="-171450">
              <a:buFont typeface="Arial" panose="020B0604020202020204" pitchFamily="34" charset="0"/>
              <a:buChar char="•"/>
            </a:pPr>
            <a:r>
              <a:rPr lang="en-US" altLang="zh-CN" baseline="0" dirty="0"/>
              <a:t>PowerShell environment has been set with large font for easy reading.</a:t>
            </a:r>
          </a:p>
          <a:p>
            <a:pPr marL="171450" indent="-171450">
              <a:buFont typeface="Arial" panose="020B0604020202020204" pitchFamily="34" charset="0"/>
              <a:buChar char="•"/>
            </a:pPr>
            <a:r>
              <a:rPr lang="en-US" altLang="zh-CN" baseline="0" dirty="0"/>
              <a:t>A Windows Server 2012 VM has been provisioned.</a:t>
            </a:r>
          </a:p>
          <a:p>
            <a:pPr marL="0" indent="0">
              <a:buFont typeface="Arial" panose="020B0604020202020204" pitchFamily="34" charset="0"/>
              <a:buNone/>
            </a:pPr>
            <a:endParaRPr lang="en-US" altLang="zh-CN" dirty="0"/>
          </a:p>
          <a:p>
            <a:r>
              <a:rPr lang="en-US" altLang="zh-CN" b="1" dirty="0"/>
              <a:t>Steps:</a:t>
            </a:r>
          </a:p>
          <a:p>
            <a:pPr marL="228600" indent="-228600">
              <a:buFont typeface="+mj-lt"/>
              <a:buAutoNum type="arabicPeriod"/>
            </a:pPr>
            <a:r>
              <a:rPr lang="en-US" altLang="zh-CN" b="0" dirty="0"/>
              <a:t>In</a:t>
            </a:r>
            <a:r>
              <a:rPr lang="en-US" altLang="zh-CN" b="0" baseline="0" dirty="0"/>
              <a:t> Azure PowerShell, issue command: </a:t>
            </a:r>
            <a:r>
              <a:rPr lang="en-US" altLang="zh-CN" b="1" baseline="0" dirty="0">
                <a:latin typeface="Courier New" panose="02070309020205020404" pitchFamily="49" charset="0"/>
                <a:cs typeface="Courier New" panose="02070309020205020404" pitchFamily="49" charset="0"/>
              </a:rPr>
              <a:t>Get-</a:t>
            </a:r>
            <a:r>
              <a:rPr lang="en-US" altLang="zh-CN" b="1" baseline="0" dirty="0" err="1">
                <a:latin typeface="Courier New" panose="02070309020205020404" pitchFamily="49" charset="0"/>
                <a:cs typeface="Courier New" panose="02070309020205020404" pitchFamily="49" charset="0"/>
              </a:rPr>
              <a:t>AzureVMAvailableExtension</a:t>
            </a:r>
            <a:r>
              <a:rPr lang="en-US" altLang="zh-CN" b="1" baseline="0" dirty="0">
                <a:latin typeface="Courier New" panose="02070309020205020404" pitchFamily="49" charset="0"/>
                <a:cs typeface="Courier New" panose="02070309020205020404" pitchFamily="49" charset="0"/>
              </a:rPr>
              <a:t> | Format-Table -Property </a:t>
            </a:r>
            <a:r>
              <a:rPr lang="en-US" altLang="zh-CN" b="1" baseline="0" dirty="0" err="1">
                <a:latin typeface="Courier New" panose="02070309020205020404" pitchFamily="49" charset="0"/>
                <a:cs typeface="Courier New" panose="02070309020205020404" pitchFamily="49" charset="0"/>
              </a:rPr>
              <a:t>ExtensionName</a:t>
            </a:r>
            <a:r>
              <a:rPr lang="en-US" altLang="zh-CN" b="1" baseline="0" dirty="0">
                <a:latin typeface="Courier New" panose="02070309020205020404" pitchFamily="49" charset="0"/>
                <a:cs typeface="Courier New" panose="02070309020205020404" pitchFamily="49" charset="0"/>
              </a:rPr>
              <a:t>, Publisher</a:t>
            </a:r>
          </a:p>
          <a:p>
            <a:pPr marL="228600" indent="-228600">
              <a:buFont typeface="+mj-lt"/>
              <a:buAutoNum type="arabicPeriod"/>
            </a:pPr>
            <a:r>
              <a:rPr lang="en-US" altLang="zh-CN" b="0" baseline="0" dirty="0"/>
              <a:t>The above </a:t>
            </a:r>
            <a:r>
              <a:rPr lang="en-US" altLang="zh-CN" b="0" baseline="0" dirty="0" err="1"/>
              <a:t>cmdlet</a:t>
            </a:r>
            <a:r>
              <a:rPr lang="en-US" altLang="zh-CN" b="0" baseline="0" dirty="0"/>
              <a:t> lists existing extensions. Next we’ll see how we can inject an extension to a running VM instance. In the last demo you’ve seen that you can achieve this using Azure Management Portal. Here we’ll do it using PowerShell. In this case, we’ll install Custom Script Extension to an existing Windows Server 2012 VM.</a:t>
            </a:r>
          </a:p>
          <a:p>
            <a:pPr marL="228600" indent="-228600">
              <a:buFont typeface="+mj-lt"/>
              <a:buAutoNum type="arabicPeriod"/>
            </a:pPr>
            <a:r>
              <a:rPr lang="en-US" altLang="zh-CN" b="0" baseline="0" dirty="0"/>
              <a:t>Issue the following </a:t>
            </a:r>
            <a:r>
              <a:rPr lang="en-US" altLang="zh-CN" b="0" baseline="0" dirty="0" err="1"/>
              <a:t>cmdlets</a:t>
            </a:r>
            <a:r>
              <a:rPr lang="en-US" altLang="zh-CN" b="0" baseline="0" dirty="0"/>
              <a:t> to get a reference to the virtual machine instance:</a:t>
            </a:r>
          </a:p>
          <a:p>
            <a:pPr marL="0" indent="0">
              <a:buFont typeface="+mj-lt"/>
              <a:buNone/>
            </a:pPr>
            <a:r>
              <a:rPr lang="en-US" altLang="zh-CN" b="1" baseline="0" dirty="0"/>
              <a:t>      $</a:t>
            </a:r>
            <a:r>
              <a:rPr lang="en-US" altLang="zh-CN" b="1" baseline="0" dirty="0" err="1"/>
              <a:t>serviceName</a:t>
            </a:r>
            <a:r>
              <a:rPr lang="en-US" altLang="zh-CN" b="1" baseline="0" dirty="0"/>
              <a:t> = “[cloud service that hosts the VM]”</a:t>
            </a:r>
          </a:p>
          <a:p>
            <a:pPr marL="0" indent="0">
              <a:buFont typeface="+mj-lt"/>
              <a:buNone/>
            </a:pPr>
            <a:r>
              <a:rPr lang="en-US" altLang="zh-CN" b="1" baseline="0" dirty="0"/>
              <a:t>      $</a:t>
            </a:r>
            <a:r>
              <a:rPr lang="en-US" altLang="zh-CN" b="1" baseline="0" dirty="0" err="1"/>
              <a:t>vmName</a:t>
            </a:r>
            <a:r>
              <a:rPr lang="en-US" altLang="zh-CN" b="1" baseline="0" dirty="0"/>
              <a:t> = “[name of the VM]”</a:t>
            </a:r>
          </a:p>
          <a:p>
            <a:pPr marL="0" indent="0">
              <a:buFont typeface="+mj-lt"/>
              <a:buNone/>
            </a:pPr>
            <a:r>
              <a:rPr lang="en-US" altLang="zh-CN" b="1" baseline="0" dirty="0"/>
              <a:t>      $</a:t>
            </a:r>
            <a:r>
              <a:rPr lang="en-US" altLang="zh-CN" b="1" baseline="0" dirty="0" err="1"/>
              <a:t>vm</a:t>
            </a:r>
            <a:r>
              <a:rPr lang="en-US" altLang="zh-CN" b="1" baseline="0" dirty="0"/>
              <a:t> = Get-</a:t>
            </a:r>
            <a:r>
              <a:rPr lang="en-US" altLang="zh-CN" b="1" baseline="0" dirty="0" err="1"/>
              <a:t>AzureVM</a:t>
            </a:r>
            <a:r>
              <a:rPr lang="en-US" altLang="zh-CN" b="1" baseline="0" dirty="0"/>
              <a:t> –</a:t>
            </a:r>
            <a:r>
              <a:rPr lang="en-US" altLang="zh-CN" b="1" baseline="0" dirty="0" err="1"/>
              <a:t>ServiceName</a:t>
            </a:r>
            <a:r>
              <a:rPr lang="en-US" altLang="zh-CN" b="1" baseline="0" dirty="0"/>
              <a:t> $</a:t>
            </a:r>
            <a:r>
              <a:rPr lang="en-US" altLang="zh-CN" b="1" baseline="0" dirty="0" err="1"/>
              <a:t>serviceName</a:t>
            </a:r>
            <a:r>
              <a:rPr lang="en-US" altLang="zh-CN" b="1" baseline="0" dirty="0"/>
              <a:t> –Name $</a:t>
            </a:r>
            <a:r>
              <a:rPr lang="en-US" altLang="zh-CN" b="1" baseline="0" dirty="0" err="1"/>
              <a:t>vmName</a:t>
            </a:r>
            <a:endParaRPr lang="en-US" altLang="zh-CN" b="1" baseline="0" dirty="0"/>
          </a:p>
          <a:p>
            <a:pPr marL="228600" indent="-228600">
              <a:buFont typeface="+mj-lt"/>
              <a:buAutoNum type="arabicPeriod" startAt="4"/>
            </a:pPr>
            <a:r>
              <a:rPr lang="en-US" altLang="zh-CN" b="0" baseline="0" dirty="0"/>
              <a:t>Next, issue command </a:t>
            </a:r>
            <a:r>
              <a:rPr lang="en-US" altLang="zh-CN" b="1" baseline="0" dirty="0"/>
              <a:t>Get-</a:t>
            </a:r>
            <a:r>
              <a:rPr lang="en-US" altLang="zh-CN" b="1" baseline="0" dirty="0" err="1"/>
              <a:t>AzureVMExtension</a:t>
            </a:r>
            <a:r>
              <a:rPr lang="en-US" altLang="zh-CN" b="1" baseline="0" dirty="0"/>
              <a:t> –VM $</a:t>
            </a:r>
            <a:r>
              <a:rPr lang="en-US" altLang="zh-CN" b="1" baseline="0" dirty="0" err="1"/>
              <a:t>vm</a:t>
            </a:r>
            <a:r>
              <a:rPr lang="en-US" altLang="zh-CN" b="0" baseline="0" dirty="0"/>
              <a:t>. This lists VM extensions that are currently installed on the VM.</a:t>
            </a:r>
          </a:p>
          <a:p>
            <a:pPr marL="228600" indent="-228600">
              <a:buFont typeface="+mj-lt"/>
              <a:buAutoNum type="arabicPeriod" startAt="4"/>
            </a:pPr>
            <a:r>
              <a:rPr lang="en-US" altLang="zh-CN" b="0" baseline="0" dirty="0"/>
              <a:t>Use the following </a:t>
            </a:r>
            <a:r>
              <a:rPr lang="en-US" altLang="zh-CN" b="0" baseline="0" dirty="0" err="1"/>
              <a:t>cmdlet</a:t>
            </a:r>
            <a:r>
              <a:rPr lang="en-US" altLang="zh-CN" b="0" baseline="0" dirty="0"/>
              <a:t> to enable Custom Script Extension, and instruct it to download and execute the helloworld.ps1 (this takes about 20-30 seconds):</a:t>
            </a:r>
          </a:p>
          <a:p>
            <a:pPr marL="0" indent="0">
              <a:buFont typeface="+mj-lt"/>
              <a:buNone/>
            </a:pPr>
            <a:r>
              <a:rPr lang="en-US" altLang="zh-CN" b="1" baseline="0" dirty="0"/>
              <a:t>Set-</a:t>
            </a:r>
            <a:r>
              <a:rPr lang="en-US" altLang="zh-CN" b="1" baseline="0" dirty="0" err="1"/>
              <a:t>AzureVMCustomScriptExtension</a:t>
            </a:r>
            <a:r>
              <a:rPr lang="en-US" altLang="zh-CN" b="1" baseline="0" dirty="0"/>
              <a:t> -</a:t>
            </a:r>
            <a:r>
              <a:rPr lang="en-US" altLang="zh-CN" b="1" baseline="0" dirty="0" err="1"/>
              <a:t>ContainerName</a:t>
            </a:r>
            <a:r>
              <a:rPr lang="en-US" altLang="zh-CN" b="1" baseline="0" dirty="0"/>
              <a:t> scripts -</a:t>
            </a:r>
            <a:r>
              <a:rPr lang="en-US" altLang="zh-CN" b="1" baseline="0" dirty="0" err="1"/>
              <a:t>StorageAccountName</a:t>
            </a:r>
            <a:r>
              <a:rPr lang="en-US" altLang="zh-CN" b="1" baseline="0" dirty="0"/>
              <a:t> '[your storage account name]' -VM $</a:t>
            </a:r>
            <a:r>
              <a:rPr lang="en-US" altLang="zh-CN" b="1" baseline="0" dirty="0" err="1"/>
              <a:t>vm</a:t>
            </a:r>
            <a:r>
              <a:rPr lang="en-US" altLang="zh-CN" b="1" baseline="0" dirty="0"/>
              <a:t> -</a:t>
            </a:r>
            <a:r>
              <a:rPr lang="en-US" altLang="zh-CN" b="1" baseline="0" dirty="0" err="1"/>
              <a:t>FileName</a:t>
            </a:r>
            <a:r>
              <a:rPr lang="en-US" altLang="zh-CN" b="1" baseline="0" dirty="0"/>
              <a:t> ‘helloworld.ps1' -Run ‘helloworld.ps1' | Update-</a:t>
            </a:r>
            <a:r>
              <a:rPr lang="en-US" altLang="zh-CN" b="1" baseline="0" dirty="0" err="1"/>
              <a:t>AzureVM</a:t>
            </a:r>
            <a:r>
              <a:rPr lang="en-US" altLang="zh-CN" b="1" baseline="0" dirty="0"/>
              <a:t> -Verbose</a:t>
            </a:r>
          </a:p>
          <a:p>
            <a:pPr marL="0" indent="0">
              <a:buFont typeface="+mj-lt"/>
              <a:buNone/>
            </a:pPr>
            <a:r>
              <a:rPr lang="en-US" altLang="zh-CN" b="0" baseline="0" dirty="0"/>
              <a:t>6. Next, we’ll retrieve and display the script execution result:</a:t>
            </a:r>
          </a:p>
          <a:p>
            <a:pPr marL="0" indent="0">
              <a:buFont typeface="+mj-lt"/>
              <a:buNone/>
            </a:pPr>
            <a:r>
              <a:rPr lang="en-US" altLang="zh-CN" b="1" baseline="0" dirty="0"/>
              <a:t>$status = Get-</a:t>
            </a:r>
            <a:r>
              <a:rPr lang="en-US" altLang="zh-CN" b="1" baseline="0" dirty="0" err="1"/>
              <a:t>AzureVM</a:t>
            </a:r>
            <a:r>
              <a:rPr lang="en-US" altLang="zh-CN" b="1" baseline="0" dirty="0"/>
              <a:t> -</a:t>
            </a:r>
            <a:r>
              <a:rPr lang="en-US" altLang="zh-CN" b="1" baseline="0" dirty="0" err="1"/>
              <a:t>ServiceName</a:t>
            </a:r>
            <a:r>
              <a:rPr lang="en-US" altLang="zh-CN" b="1" baseline="0" dirty="0"/>
              <a:t> $</a:t>
            </a:r>
            <a:r>
              <a:rPr lang="en-US" altLang="zh-CN" b="1" baseline="0" dirty="0" err="1"/>
              <a:t>serviceName</a:t>
            </a:r>
            <a:r>
              <a:rPr lang="en-US" altLang="zh-CN" b="1" baseline="0" dirty="0"/>
              <a:t> -Name $</a:t>
            </a:r>
            <a:r>
              <a:rPr lang="en-US" altLang="zh-CN" b="1" baseline="0" dirty="0" err="1"/>
              <a:t>vmName</a:t>
            </a:r>
            <a:endParaRPr lang="en-US" altLang="zh-CN" b="1" baseline="0" dirty="0"/>
          </a:p>
          <a:p>
            <a:pPr marL="0" indent="0">
              <a:buFont typeface="+mj-lt"/>
              <a:buNone/>
            </a:pPr>
            <a:r>
              <a:rPr lang="en-US" altLang="zh-CN" b="1" baseline="0" dirty="0"/>
              <a:t>$result = $status.ResourceExtensionStatusList.ExtensionSettingStatus.SubStatusList | Select Name, @{"Label"="</a:t>
            </a:r>
            <a:r>
              <a:rPr lang="en-US" altLang="zh-CN" b="1" baseline="0" dirty="0" err="1"/>
              <a:t>Message";Expression</a:t>
            </a:r>
            <a:r>
              <a:rPr lang="en-US" altLang="zh-CN" b="1" baseline="0" dirty="0"/>
              <a:t> = {$_.</a:t>
            </a:r>
            <a:r>
              <a:rPr lang="en-US" altLang="zh-CN" b="1" baseline="0" dirty="0" err="1"/>
              <a:t>FormattedMessage.Message</a:t>
            </a:r>
            <a:r>
              <a:rPr lang="en-US" altLang="zh-CN" b="1" baseline="0" dirty="0"/>
              <a:t> }} </a:t>
            </a:r>
          </a:p>
          <a:p>
            <a:pPr marL="0" indent="0">
              <a:buFont typeface="+mj-lt"/>
              <a:buNone/>
            </a:pPr>
            <a:r>
              <a:rPr lang="en-US" altLang="zh-CN" b="1" baseline="0" dirty="0"/>
              <a:t>$result |</a:t>
            </a:r>
            <a:r>
              <a:rPr lang="en-US" altLang="zh-CN" b="1" baseline="0" dirty="0" err="1"/>
              <a:t>fl</a:t>
            </a:r>
            <a:endParaRPr lang="en-US" altLang="zh-CN" b="1" baseline="0" dirty="0"/>
          </a:p>
          <a:p>
            <a:pPr marL="0" indent="0">
              <a:buFont typeface="+mj-lt"/>
              <a:buNone/>
            </a:pPr>
            <a:endParaRPr lang="en-US" altLang="zh-CN" b="0" baseline="0" dirty="0"/>
          </a:p>
          <a:p>
            <a:pPr marL="0" indent="0">
              <a:buFont typeface="+mj-lt"/>
              <a:buNone/>
            </a:pPr>
            <a:r>
              <a:rPr lang="en-US" altLang="zh-CN" b="0" baseline="0" dirty="0"/>
              <a:t>(see screenshots in hidden slides for references)</a:t>
            </a:r>
          </a:p>
          <a:p>
            <a:pPr marL="0" indent="0">
              <a:buFont typeface="+mj-lt"/>
              <a:buNone/>
            </a:pPr>
            <a:r>
              <a:rPr lang="en-US" altLang="zh-CN" b="0" baseline="0" dirty="0"/>
              <a:t>(see this blog: http://azure.microsoft.com/blog/2014/07/15/automating-sql-server-vm-configuration-using-custom-script-extension/ for more details on Custom Script Extension)</a:t>
            </a:r>
          </a:p>
          <a:p>
            <a:pPr marL="0" indent="0">
              <a:buFont typeface="+mj-lt"/>
              <a:buNone/>
            </a:pPr>
            <a:endParaRPr lang="en-US" altLang="zh-CN" b="0" baseline="0" dirty="0"/>
          </a:p>
          <a:p>
            <a:pPr marL="228600" indent="-228600">
              <a:buFont typeface="+mj-lt"/>
              <a:buAutoNum type="arabicPeriod" startAt="4"/>
            </a:pPr>
            <a:endParaRPr lang="en-US" altLang="zh-CN" b="0" baseline="0" dirty="0"/>
          </a:p>
          <a:p>
            <a:pPr marL="228600" indent="-228600">
              <a:buFont typeface="+mj-lt"/>
              <a:buAutoNum type="arabicPeriod"/>
            </a:pPr>
            <a:endParaRPr lang="en-US" altLang="zh-CN" b="0" baseline="0" dirty="0"/>
          </a:p>
          <a:p>
            <a:pPr marL="228600" indent="-228600">
              <a:buFont typeface="+mj-lt"/>
              <a:buAutoNum type="arabicPeriod"/>
            </a:pPr>
            <a:endParaRPr lang="en-US" altLang="zh-CN" b="0" baseline="0" dirty="0"/>
          </a:p>
          <a:p>
            <a:pPr marL="228600" indent="-228600">
              <a:buFont typeface="+mj-lt"/>
              <a:buAutoNum type="arabicPeriod"/>
            </a:pPr>
            <a:endParaRPr lang="en-US" altLang="zh-CN" b="0" dirty="0"/>
          </a:p>
        </p:txBody>
      </p:sp>
      <p:sp>
        <p:nvSpPr>
          <p:cNvPr id="4" name="Slide Number Placeholder 3"/>
          <p:cNvSpPr>
            <a:spLocks noGrp="1"/>
          </p:cNvSpPr>
          <p:nvPr>
            <p:ph type="sldNum" sz="quarter" idx="10"/>
          </p:nvPr>
        </p:nvSpPr>
        <p:spPr/>
        <p:txBody>
          <a:bodyPr/>
          <a:lstStyle/>
          <a:p>
            <a:fld id="{2C52CFDC-D2D5-4B9F-BA75-89F771E01AEB}" type="slidenum">
              <a:rPr lang="en-US" smtClean="0"/>
              <a:t>20</a:t>
            </a:fld>
            <a:endParaRPr lang="en-US"/>
          </a:p>
        </p:txBody>
      </p:sp>
    </p:spTree>
    <p:extLst>
      <p:ext uri="{BB962C8B-B14F-4D97-AF65-F5344CB8AC3E}">
        <p14:creationId xmlns:p14="http://schemas.microsoft.com/office/powerpoint/2010/main" val="16712928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21</a:t>
            </a:fld>
            <a:endParaRPr lang="en-US"/>
          </a:p>
        </p:txBody>
      </p:sp>
    </p:spTree>
    <p:extLst>
      <p:ext uri="{BB962C8B-B14F-4D97-AF65-F5344CB8AC3E}">
        <p14:creationId xmlns:p14="http://schemas.microsoft.com/office/powerpoint/2010/main" val="29234441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21346832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28790172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25</a:t>
            </a:fld>
            <a:endParaRPr lang="en-US"/>
          </a:p>
        </p:txBody>
      </p:sp>
    </p:spTree>
    <p:extLst>
      <p:ext uri="{BB962C8B-B14F-4D97-AF65-F5344CB8AC3E}">
        <p14:creationId xmlns:p14="http://schemas.microsoft.com/office/powerpoint/2010/main" val="2678590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220093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3206191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1932041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Demo:</a:t>
            </a:r>
            <a:r>
              <a:rPr lang="en-US" dirty="0"/>
              <a:t> VM</a:t>
            </a:r>
            <a:r>
              <a:rPr lang="en-US" baseline="0" dirty="0"/>
              <a:t> Extension</a:t>
            </a:r>
            <a:endParaRPr lang="en-US" altLang="zh-CN" dirty="0"/>
          </a:p>
          <a:p>
            <a:endParaRPr lang="en-US" altLang="zh-CN" dirty="0"/>
          </a:p>
          <a:p>
            <a:r>
              <a:rPr lang="en-US" altLang="zh-CN" b="1" dirty="0"/>
              <a:t>Prerequisites:</a:t>
            </a:r>
            <a:r>
              <a:rPr lang="en-US" altLang="zh-CN" b="1" baseline="0" dirty="0"/>
              <a:t> </a:t>
            </a:r>
            <a:endParaRPr lang="en-US" altLang="zh-CN" baseline="0" dirty="0"/>
          </a:p>
          <a:p>
            <a:pPr marL="171450" indent="-171450">
              <a:buFont typeface="Arial" panose="020B0604020202020204" pitchFamily="34" charset="0"/>
              <a:buChar char="•"/>
            </a:pPr>
            <a:r>
              <a:rPr lang="en-US" altLang="zh-CN" baseline="0" dirty="0"/>
              <a:t>Azure PowerShell v0.8 or higher has been installed and configured.</a:t>
            </a:r>
          </a:p>
          <a:p>
            <a:pPr marL="171450" indent="-171450">
              <a:buFont typeface="Arial" panose="020B0604020202020204" pitchFamily="34" charset="0"/>
              <a:buChar char="•"/>
            </a:pPr>
            <a:r>
              <a:rPr lang="en-US" altLang="zh-CN" baseline="0" dirty="0"/>
              <a:t>Desired Azure subscription has already been selected. </a:t>
            </a:r>
          </a:p>
          <a:p>
            <a:pPr marL="171450" indent="-171450">
              <a:buFont typeface="Arial" panose="020B0604020202020204" pitchFamily="34" charset="0"/>
              <a:buChar char="•"/>
            </a:pPr>
            <a:r>
              <a:rPr lang="en-US" altLang="zh-CN" baseline="0" dirty="0"/>
              <a:t>A storage account has been provisioned under the same Azure subscription.</a:t>
            </a:r>
          </a:p>
          <a:p>
            <a:pPr marL="171450" indent="-171450">
              <a:buFont typeface="Arial" panose="020B0604020202020204" pitchFamily="34" charset="0"/>
              <a:buChar char="•"/>
            </a:pPr>
            <a:r>
              <a:rPr lang="en-US" altLang="zh-CN" baseline="0" dirty="0"/>
              <a:t>A </a:t>
            </a:r>
            <a:r>
              <a:rPr lang="en-US" altLang="zh-CN" b="1" baseline="0" dirty="0"/>
              <a:t>scripts </a:t>
            </a:r>
            <a:r>
              <a:rPr lang="en-US" altLang="zh-CN" b="0" baseline="0" dirty="0"/>
              <a:t>container has been created under the storage account with public read access.</a:t>
            </a:r>
          </a:p>
          <a:p>
            <a:pPr marL="171450" indent="-171450">
              <a:buFont typeface="Arial" panose="020B0604020202020204" pitchFamily="34" charset="0"/>
              <a:buChar char="•"/>
            </a:pPr>
            <a:r>
              <a:rPr lang="en-US" altLang="zh-CN" b="0" baseline="0" dirty="0"/>
              <a:t>A </a:t>
            </a:r>
            <a:r>
              <a:rPr lang="en-US" altLang="zh-CN" b="1" baseline="0" dirty="0"/>
              <a:t>helloworld.ps1</a:t>
            </a:r>
            <a:r>
              <a:rPr lang="en-US" altLang="zh-CN" b="0" baseline="0" dirty="0"/>
              <a:t> PowerShell script has been uploaded to the container. The content of the script is a single line: </a:t>
            </a:r>
            <a:r>
              <a:rPr lang="en-US" altLang="zh-CN" b="1" baseline="0" dirty="0"/>
              <a:t>write-output “Hello World!”</a:t>
            </a:r>
          </a:p>
          <a:p>
            <a:pPr marL="171450" indent="-171450">
              <a:buFont typeface="Arial" panose="020B0604020202020204" pitchFamily="34" charset="0"/>
              <a:buChar char="•"/>
            </a:pPr>
            <a:r>
              <a:rPr lang="en-US" altLang="zh-CN" baseline="0" dirty="0"/>
              <a:t>PowerShell environment has been set with large font for easy reading.</a:t>
            </a:r>
          </a:p>
          <a:p>
            <a:pPr marL="171450" indent="-171450">
              <a:buFont typeface="Arial" panose="020B0604020202020204" pitchFamily="34" charset="0"/>
              <a:buChar char="•"/>
            </a:pPr>
            <a:r>
              <a:rPr lang="en-US" altLang="zh-CN" baseline="0" dirty="0"/>
              <a:t>A Windows Server 2012 VM has been provisioned.</a:t>
            </a:r>
          </a:p>
          <a:p>
            <a:pPr marL="0" indent="0">
              <a:buFont typeface="Arial" panose="020B0604020202020204" pitchFamily="34" charset="0"/>
              <a:buNone/>
            </a:pPr>
            <a:endParaRPr lang="en-US" altLang="zh-CN" dirty="0"/>
          </a:p>
          <a:p>
            <a:r>
              <a:rPr lang="en-US" altLang="zh-CN" b="1" dirty="0"/>
              <a:t>Steps:</a:t>
            </a:r>
          </a:p>
          <a:p>
            <a:pPr marL="228600" indent="-228600">
              <a:buFont typeface="+mj-lt"/>
              <a:buAutoNum type="arabicPeriod"/>
            </a:pPr>
            <a:r>
              <a:rPr lang="en-US" altLang="zh-CN" b="0" dirty="0"/>
              <a:t>In</a:t>
            </a:r>
            <a:r>
              <a:rPr lang="en-US" altLang="zh-CN" b="0" baseline="0" dirty="0"/>
              <a:t> Azure PowerShell, issue command: </a:t>
            </a:r>
            <a:r>
              <a:rPr lang="en-US" altLang="zh-CN" b="1" baseline="0" dirty="0">
                <a:latin typeface="Courier New" panose="02070309020205020404" pitchFamily="49" charset="0"/>
                <a:cs typeface="Courier New" panose="02070309020205020404" pitchFamily="49" charset="0"/>
              </a:rPr>
              <a:t>Get-</a:t>
            </a:r>
            <a:r>
              <a:rPr lang="en-US" altLang="zh-CN" b="1" baseline="0" dirty="0" err="1">
                <a:latin typeface="Courier New" panose="02070309020205020404" pitchFamily="49" charset="0"/>
                <a:cs typeface="Courier New" panose="02070309020205020404" pitchFamily="49" charset="0"/>
              </a:rPr>
              <a:t>AzureVMAvailableExtension</a:t>
            </a:r>
            <a:r>
              <a:rPr lang="en-US" altLang="zh-CN" b="1" baseline="0" dirty="0">
                <a:latin typeface="Courier New" panose="02070309020205020404" pitchFamily="49" charset="0"/>
                <a:cs typeface="Courier New" panose="02070309020205020404" pitchFamily="49" charset="0"/>
              </a:rPr>
              <a:t> | Format-Table -Property </a:t>
            </a:r>
            <a:r>
              <a:rPr lang="en-US" altLang="zh-CN" b="1" baseline="0" dirty="0" err="1">
                <a:latin typeface="Courier New" panose="02070309020205020404" pitchFamily="49" charset="0"/>
                <a:cs typeface="Courier New" panose="02070309020205020404" pitchFamily="49" charset="0"/>
              </a:rPr>
              <a:t>ExtensionName</a:t>
            </a:r>
            <a:r>
              <a:rPr lang="en-US" altLang="zh-CN" b="1" baseline="0" dirty="0">
                <a:latin typeface="Courier New" panose="02070309020205020404" pitchFamily="49" charset="0"/>
                <a:cs typeface="Courier New" panose="02070309020205020404" pitchFamily="49" charset="0"/>
              </a:rPr>
              <a:t>, Publisher</a:t>
            </a:r>
          </a:p>
          <a:p>
            <a:pPr marL="228600" indent="-228600">
              <a:buFont typeface="+mj-lt"/>
              <a:buAutoNum type="arabicPeriod"/>
            </a:pPr>
            <a:r>
              <a:rPr lang="en-US" altLang="zh-CN" b="0" baseline="0" dirty="0"/>
              <a:t>The above </a:t>
            </a:r>
            <a:r>
              <a:rPr lang="en-US" altLang="zh-CN" b="0" baseline="0" dirty="0" err="1"/>
              <a:t>cmdlet</a:t>
            </a:r>
            <a:r>
              <a:rPr lang="en-US" altLang="zh-CN" b="0" baseline="0" dirty="0"/>
              <a:t> lists existing extensions. Next we’ll see how we can inject an extension to a running VM instance. In the last demo you’ve seen that you can achieve this using Azure Management Portal. Here we’ll do it using PowerShell. In this case, we’ll install Custom Script Extension to an existing Windows Server 2012 VM.</a:t>
            </a:r>
          </a:p>
          <a:p>
            <a:pPr marL="228600" indent="-228600">
              <a:buFont typeface="+mj-lt"/>
              <a:buAutoNum type="arabicPeriod"/>
            </a:pPr>
            <a:r>
              <a:rPr lang="en-US" altLang="zh-CN" b="0" baseline="0" dirty="0"/>
              <a:t>Issue the following </a:t>
            </a:r>
            <a:r>
              <a:rPr lang="en-US" altLang="zh-CN" b="0" baseline="0" dirty="0" err="1"/>
              <a:t>cmdlets</a:t>
            </a:r>
            <a:r>
              <a:rPr lang="en-US" altLang="zh-CN" b="0" baseline="0" dirty="0"/>
              <a:t> to get a reference to the virtual machine instance:</a:t>
            </a:r>
          </a:p>
          <a:p>
            <a:pPr marL="0" indent="0">
              <a:buFont typeface="+mj-lt"/>
              <a:buNone/>
            </a:pPr>
            <a:r>
              <a:rPr lang="en-US" altLang="zh-CN" b="1" baseline="0" dirty="0"/>
              <a:t>      $</a:t>
            </a:r>
            <a:r>
              <a:rPr lang="en-US" altLang="zh-CN" b="1" baseline="0" dirty="0" err="1"/>
              <a:t>serviceName</a:t>
            </a:r>
            <a:r>
              <a:rPr lang="en-US" altLang="zh-CN" b="1" baseline="0" dirty="0"/>
              <a:t> = “[cloud service that hosts the VM]”</a:t>
            </a:r>
          </a:p>
          <a:p>
            <a:pPr marL="0" indent="0">
              <a:buFont typeface="+mj-lt"/>
              <a:buNone/>
            </a:pPr>
            <a:r>
              <a:rPr lang="en-US" altLang="zh-CN" b="1" baseline="0" dirty="0"/>
              <a:t>      $</a:t>
            </a:r>
            <a:r>
              <a:rPr lang="en-US" altLang="zh-CN" b="1" baseline="0" dirty="0" err="1"/>
              <a:t>vmName</a:t>
            </a:r>
            <a:r>
              <a:rPr lang="en-US" altLang="zh-CN" b="1" baseline="0" dirty="0"/>
              <a:t> = “[name of the VM]”</a:t>
            </a:r>
          </a:p>
          <a:p>
            <a:pPr marL="0" indent="0">
              <a:buFont typeface="+mj-lt"/>
              <a:buNone/>
            </a:pPr>
            <a:r>
              <a:rPr lang="en-US" altLang="zh-CN" b="1" baseline="0" dirty="0"/>
              <a:t>      $</a:t>
            </a:r>
            <a:r>
              <a:rPr lang="en-US" altLang="zh-CN" b="1" baseline="0" dirty="0" err="1"/>
              <a:t>vm</a:t>
            </a:r>
            <a:r>
              <a:rPr lang="en-US" altLang="zh-CN" b="1" baseline="0" dirty="0"/>
              <a:t> = Get-</a:t>
            </a:r>
            <a:r>
              <a:rPr lang="en-US" altLang="zh-CN" b="1" baseline="0" dirty="0" err="1"/>
              <a:t>AzureVM</a:t>
            </a:r>
            <a:r>
              <a:rPr lang="en-US" altLang="zh-CN" b="1" baseline="0" dirty="0"/>
              <a:t> –</a:t>
            </a:r>
            <a:r>
              <a:rPr lang="en-US" altLang="zh-CN" b="1" baseline="0" dirty="0" err="1"/>
              <a:t>ServiceName</a:t>
            </a:r>
            <a:r>
              <a:rPr lang="en-US" altLang="zh-CN" b="1" baseline="0" dirty="0"/>
              <a:t> $</a:t>
            </a:r>
            <a:r>
              <a:rPr lang="en-US" altLang="zh-CN" b="1" baseline="0" dirty="0" err="1"/>
              <a:t>serviceName</a:t>
            </a:r>
            <a:r>
              <a:rPr lang="en-US" altLang="zh-CN" b="1" baseline="0" dirty="0"/>
              <a:t> –Name $</a:t>
            </a:r>
            <a:r>
              <a:rPr lang="en-US" altLang="zh-CN" b="1" baseline="0" dirty="0" err="1"/>
              <a:t>vmName</a:t>
            </a:r>
            <a:endParaRPr lang="en-US" altLang="zh-CN" b="1" baseline="0" dirty="0"/>
          </a:p>
          <a:p>
            <a:pPr marL="228600" indent="-228600">
              <a:buFont typeface="+mj-lt"/>
              <a:buAutoNum type="arabicPeriod" startAt="4"/>
            </a:pPr>
            <a:r>
              <a:rPr lang="en-US" altLang="zh-CN" b="0" baseline="0" dirty="0"/>
              <a:t>Next, issue command </a:t>
            </a:r>
            <a:r>
              <a:rPr lang="en-US" altLang="zh-CN" b="1" baseline="0" dirty="0"/>
              <a:t>Get-</a:t>
            </a:r>
            <a:r>
              <a:rPr lang="en-US" altLang="zh-CN" b="1" baseline="0" dirty="0" err="1"/>
              <a:t>AzureVMExtension</a:t>
            </a:r>
            <a:r>
              <a:rPr lang="en-US" altLang="zh-CN" b="1" baseline="0" dirty="0"/>
              <a:t> –VM $</a:t>
            </a:r>
            <a:r>
              <a:rPr lang="en-US" altLang="zh-CN" b="1" baseline="0" dirty="0" err="1"/>
              <a:t>vm</a:t>
            </a:r>
            <a:r>
              <a:rPr lang="en-US" altLang="zh-CN" b="0" baseline="0" dirty="0"/>
              <a:t>. This lists VM extensions that are currently installed on the VM.</a:t>
            </a:r>
          </a:p>
          <a:p>
            <a:pPr marL="228600" indent="-228600">
              <a:buFont typeface="+mj-lt"/>
              <a:buAutoNum type="arabicPeriod" startAt="4"/>
            </a:pPr>
            <a:r>
              <a:rPr lang="en-US" altLang="zh-CN" b="0" baseline="0" dirty="0"/>
              <a:t>Use the following </a:t>
            </a:r>
            <a:r>
              <a:rPr lang="en-US" altLang="zh-CN" b="0" baseline="0" dirty="0" err="1"/>
              <a:t>cmdlet</a:t>
            </a:r>
            <a:r>
              <a:rPr lang="en-US" altLang="zh-CN" b="0" baseline="0" dirty="0"/>
              <a:t> to enable Custom Script Extension, and instruct it to download and execute the helloworld.ps1 (this takes about 20-30 seconds):</a:t>
            </a:r>
          </a:p>
          <a:p>
            <a:pPr marL="0" indent="0">
              <a:buFont typeface="+mj-lt"/>
              <a:buNone/>
            </a:pPr>
            <a:r>
              <a:rPr lang="en-US" altLang="zh-CN" b="1" baseline="0" dirty="0"/>
              <a:t>Set-</a:t>
            </a:r>
            <a:r>
              <a:rPr lang="en-US" altLang="zh-CN" b="1" baseline="0" dirty="0" err="1"/>
              <a:t>AzureVMCustomScriptExtension</a:t>
            </a:r>
            <a:r>
              <a:rPr lang="en-US" altLang="zh-CN" b="1" baseline="0" dirty="0"/>
              <a:t> -</a:t>
            </a:r>
            <a:r>
              <a:rPr lang="en-US" altLang="zh-CN" b="1" baseline="0" dirty="0" err="1"/>
              <a:t>ContainerName</a:t>
            </a:r>
            <a:r>
              <a:rPr lang="en-US" altLang="zh-CN" b="1" baseline="0" dirty="0"/>
              <a:t> scripts -</a:t>
            </a:r>
            <a:r>
              <a:rPr lang="en-US" altLang="zh-CN" b="1" baseline="0" dirty="0" err="1"/>
              <a:t>StorageAccountName</a:t>
            </a:r>
            <a:r>
              <a:rPr lang="en-US" altLang="zh-CN" b="1" baseline="0" dirty="0"/>
              <a:t> '[your storage account name]' -VM $</a:t>
            </a:r>
            <a:r>
              <a:rPr lang="en-US" altLang="zh-CN" b="1" baseline="0" dirty="0" err="1"/>
              <a:t>vm</a:t>
            </a:r>
            <a:r>
              <a:rPr lang="en-US" altLang="zh-CN" b="1" baseline="0" dirty="0"/>
              <a:t> -</a:t>
            </a:r>
            <a:r>
              <a:rPr lang="en-US" altLang="zh-CN" b="1" baseline="0" dirty="0" err="1"/>
              <a:t>FileName</a:t>
            </a:r>
            <a:r>
              <a:rPr lang="en-US" altLang="zh-CN" b="1" baseline="0" dirty="0"/>
              <a:t> ‘helloworld.ps1' -Run ‘helloworld.ps1' | Update-</a:t>
            </a:r>
            <a:r>
              <a:rPr lang="en-US" altLang="zh-CN" b="1" baseline="0" dirty="0" err="1"/>
              <a:t>AzureVM</a:t>
            </a:r>
            <a:r>
              <a:rPr lang="en-US" altLang="zh-CN" b="1" baseline="0" dirty="0"/>
              <a:t> -Verbose</a:t>
            </a:r>
          </a:p>
          <a:p>
            <a:pPr marL="0" indent="0">
              <a:buFont typeface="+mj-lt"/>
              <a:buNone/>
            </a:pPr>
            <a:r>
              <a:rPr lang="en-US" altLang="zh-CN" b="0" baseline="0" dirty="0"/>
              <a:t>6. Next, we’ll retrieve and display the script execution result:</a:t>
            </a:r>
          </a:p>
          <a:p>
            <a:pPr marL="0" indent="0">
              <a:buFont typeface="+mj-lt"/>
              <a:buNone/>
            </a:pPr>
            <a:r>
              <a:rPr lang="en-US" altLang="zh-CN" b="1" baseline="0" dirty="0"/>
              <a:t>$status = Get-</a:t>
            </a:r>
            <a:r>
              <a:rPr lang="en-US" altLang="zh-CN" b="1" baseline="0" dirty="0" err="1"/>
              <a:t>AzureVM</a:t>
            </a:r>
            <a:r>
              <a:rPr lang="en-US" altLang="zh-CN" b="1" baseline="0" dirty="0"/>
              <a:t> -</a:t>
            </a:r>
            <a:r>
              <a:rPr lang="en-US" altLang="zh-CN" b="1" baseline="0" dirty="0" err="1"/>
              <a:t>ServiceName</a:t>
            </a:r>
            <a:r>
              <a:rPr lang="en-US" altLang="zh-CN" b="1" baseline="0" dirty="0"/>
              <a:t> $</a:t>
            </a:r>
            <a:r>
              <a:rPr lang="en-US" altLang="zh-CN" b="1" baseline="0" dirty="0" err="1"/>
              <a:t>serviceName</a:t>
            </a:r>
            <a:r>
              <a:rPr lang="en-US" altLang="zh-CN" b="1" baseline="0" dirty="0"/>
              <a:t> -Name $</a:t>
            </a:r>
            <a:r>
              <a:rPr lang="en-US" altLang="zh-CN" b="1" baseline="0" dirty="0" err="1"/>
              <a:t>vmName</a:t>
            </a:r>
            <a:endParaRPr lang="en-US" altLang="zh-CN" b="1" baseline="0" dirty="0"/>
          </a:p>
          <a:p>
            <a:pPr marL="0" indent="0">
              <a:buFont typeface="+mj-lt"/>
              <a:buNone/>
            </a:pPr>
            <a:r>
              <a:rPr lang="en-US" altLang="zh-CN" b="1" baseline="0" dirty="0"/>
              <a:t>$result = $status.ResourceExtensionStatusList.ExtensionSettingStatus.SubStatusList | Select Name, @{"Label"="</a:t>
            </a:r>
            <a:r>
              <a:rPr lang="en-US" altLang="zh-CN" b="1" baseline="0" dirty="0" err="1"/>
              <a:t>Message";Expression</a:t>
            </a:r>
            <a:r>
              <a:rPr lang="en-US" altLang="zh-CN" b="1" baseline="0" dirty="0"/>
              <a:t> = {$_.</a:t>
            </a:r>
            <a:r>
              <a:rPr lang="en-US" altLang="zh-CN" b="1" baseline="0" dirty="0" err="1"/>
              <a:t>FormattedMessage.Message</a:t>
            </a:r>
            <a:r>
              <a:rPr lang="en-US" altLang="zh-CN" b="1" baseline="0" dirty="0"/>
              <a:t> }} </a:t>
            </a:r>
          </a:p>
          <a:p>
            <a:pPr marL="0" indent="0">
              <a:buFont typeface="+mj-lt"/>
              <a:buNone/>
            </a:pPr>
            <a:r>
              <a:rPr lang="en-US" altLang="zh-CN" b="1" baseline="0" dirty="0"/>
              <a:t>$result |</a:t>
            </a:r>
            <a:r>
              <a:rPr lang="en-US" altLang="zh-CN" b="1" baseline="0" dirty="0" err="1"/>
              <a:t>fl</a:t>
            </a:r>
            <a:endParaRPr lang="en-US" altLang="zh-CN" b="1" baseline="0" dirty="0"/>
          </a:p>
          <a:p>
            <a:pPr marL="0" indent="0">
              <a:buFont typeface="+mj-lt"/>
              <a:buNone/>
            </a:pPr>
            <a:endParaRPr lang="en-US" altLang="zh-CN" b="0" baseline="0" dirty="0"/>
          </a:p>
          <a:p>
            <a:pPr marL="0" indent="0">
              <a:buFont typeface="+mj-lt"/>
              <a:buNone/>
            </a:pPr>
            <a:r>
              <a:rPr lang="en-US" altLang="zh-CN" b="0" baseline="0" dirty="0"/>
              <a:t>(see screenshots in hidden slides for references)</a:t>
            </a:r>
          </a:p>
          <a:p>
            <a:pPr marL="0" indent="0">
              <a:buFont typeface="+mj-lt"/>
              <a:buNone/>
            </a:pPr>
            <a:r>
              <a:rPr lang="en-US" altLang="zh-CN" b="0" baseline="0" dirty="0"/>
              <a:t>(see this blog: http://azure.microsoft.com/blog/2014/07/15/automating-sql-server-vm-configuration-using-custom-script-extension/ for more details on Custom Script Extension)</a:t>
            </a:r>
          </a:p>
          <a:p>
            <a:pPr marL="0" indent="0">
              <a:buFont typeface="+mj-lt"/>
              <a:buNone/>
            </a:pPr>
            <a:endParaRPr lang="en-US" altLang="zh-CN" b="0" baseline="0" dirty="0"/>
          </a:p>
          <a:p>
            <a:pPr marL="228600" indent="-228600">
              <a:buFont typeface="+mj-lt"/>
              <a:buAutoNum type="arabicPeriod" startAt="4"/>
            </a:pPr>
            <a:endParaRPr lang="en-US" altLang="zh-CN" b="0" baseline="0" dirty="0"/>
          </a:p>
          <a:p>
            <a:pPr marL="228600" indent="-228600">
              <a:buFont typeface="+mj-lt"/>
              <a:buAutoNum type="arabicPeriod"/>
            </a:pPr>
            <a:endParaRPr lang="en-US" altLang="zh-CN" b="0" baseline="0" dirty="0"/>
          </a:p>
          <a:p>
            <a:pPr marL="228600" indent="-228600">
              <a:buFont typeface="+mj-lt"/>
              <a:buAutoNum type="arabicPeriod"/>
            </a:pPr>
            <a:endParaRPr lang="en-US" altLang="zh-CN" b="0" baseline="0" dirty="0"/>
          </a:p>
          <a:p>
            <a:pPr marL="228600" indent="-228600">
              <a:buFont typeface="+mj-lt"/>
              <a:buAutoNum type="arabicPeriod"/>
            </a:pPr>
            <a:endParaRPr lang="en-US" altLang="zh-CN" b="0" dirty="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3979234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2943" indent="-232943">
              <a:buAutoNum type="arabicParenR"/>
            </a:pPr>
            <a:endParaRPr lang="en-US" dirty="0"/>
          </a:p>
        </p:txBody>
      </p:sp>
      <p:sp>
        <p:nvSpPr>
          <p:cNvPr id="4" name="Slide Number Placeholder 3"/>
          <p:cNvSpPr>
            <a:spLocks noGrp="1"/>
          </p:cNvSpPr>
          <p:nvPr>
            <p:ph type="sldNum" sz="quarter" idx="10"/>
          </p:nvPr>
        </p:nvSpPr>
        <p:spPr/>
        <p:txBody>
          <a:bodyPr/>
          <a:lstStyle/>
          <a:p>
            <a:fld id="{D9EE0A23-EEE7-493A-8809-0507CBE6600B}" type="slidenum">
              <a:rPr lang="en-US" smtClean="0"/>
              <a:t>9</a:t>
            </a:fld>
            <a:endParaRPr lang="en-US"/>
          </a:p>
        </p:txBody>
      </p:sp>
    </p:spTree>
    <p:extLst>
      <p:ext uri="{BB962C8B-B14F-4D97-AF65-F5344CB8AC3E}">
        <p14:creationId xmlns:p14="http://schemas.microsoft.com/office/powerpoint/2010/main" val="745043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2943" indent="-232943">
              <a:buAutoNum type="arabicParenR"/>
            </a:pPr>
            <a:endParaRPr lang="en-US" dirty="0"/>
          </a:p>
        </p:txBody>
      </p:sp>
      <p:sp>
        <p:nvSpPr>
          <p:cNvPr id="4" name="Slide Number Placeholder 3"/>
          <p:cNvSpPr>
            <a:spLocks noGrp="1"/>
          </p:cNvSpPr>
          <p:nvPr>
            <p:ph type="sldNum" sz="quarter" idx="10"/>
          </p:nvPr>
        </p:nvSpPr>
        <p:spPr/>
        <p:txBody>
          <a:bodyPr/>
          <a:lstStyle/>
          <a:p>
            <a:fld id="{D9EE0A23-EEE7-493A-8809-0507CBE6600B}" type="slidenum">
              <a:rPr lang="en-US" smtClean="0"/>
              <a:t>10</a:t>
            </a:fld>
            <a:endParaRPr lang="en-US"/>
          </a:p>
        </p:txBody>
      </p:sp>
    </p:spTree>
    <p:extLst>
      <p:ext uri="{BB962C8B-B14F-4D97-AF65-F5344CB8AC3E}">
        <p14:creationId xmlns:p14="http://schemas.microsoft.com/office/powerpoint/2010/main" val="2165793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2943" indent="-232943">
              <a:buAutoNum type="arabicParenR"/>
            </a:pPr>
            <a:endParaRPr lang="en-US" dirty="0"/>
          </a:p>
        </p:txBody>
      </p:sp>
      <p:sp>
        <p:nvSpPr>
          <p:cNvPr id="4" name="Slide Number Placeholder 3"/>
          <p:cNvSpPr>
            <a:spLocks noGrp="1"/>
          </p:cNvSpPr>
          <p:nvPr>
            <p:ph type="sldNum" sz="quarter" idx="10"/>
          </p:nvPr>
        </p:nvSpPr>
        <p:spPr/>
        <p:txBody>
          <a:bodyPr/>
          <a:lstStyle/>
          <a:p>
            <a:fld id="{D9EE0A23-EEE7-493A-8809-0507CBE6600B}" type="slidenum">
              <a:rPr lang="en-US" smtClean="0"/>
              <a:t>11</a:t>
            </a:fld>
            <a:endParaRPr lang="en-US"/>
          </a:p>
        </p:txBody>
      </p:sp>
    </p:spTree>
    <p:extLst>
      <p:ext uri="{BB962C8B-B14F-4D97-AF65-F5344CB8AC3E}">
        <p14:creationId xmlns:p14="http://schemas.microsoft.com/office/powerpoint/2010/main" val="1620556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2943" indent="-232943">
              <a:buAutoNum type="arabicParenR"/>
            </a:pPr>
            <a:endParaRPr lang="en-US" dirty="0"/>
          </a:p>
        </p:txBody>
      </p:sp>
      <p:sp>
        <p:nvSpPr>
          <p:cNvPr id="4" name="Slide Number Placeholder 3"/>
          <p:cNvSpPr>
            <a:spLocks noGrp="1"/>
          </p:cNvSpPr>
          <p:nvPr>
            <p:ph type="sldNum" sz="quarter" idx="10"/>
          </p:nvPr>
        </p:nvSpPr>
        <p:spPr/>
        <p:txBody>
          <a:bodyPr/>
          <a:lstStyle/>
          <a:p>
            <a:fld id="{D9EE0A23-EEE7-493A-8809-0507CBE6600B}" type="slidenum">
              <a:rPr lang="en-US" smtClean="0"/>
              <a:t>12</a:t>
            </a:fld>
            <a:endParaRPr lang="en-US"/>
          </a:p>
        </p:txBody>
      </p:sp>
    </p:spTree>
    <p:extLst>
      <p:ext uri="{BB962C8B-B14F-4D97-AF65-F5344CB8AC3E}">
        <p14:creationId xmlns:p14="http://schemas.microsoft.com/office/powerpoint/2010/main" val="2979479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Master" Target="../slideMasters/slideMaster9.xml"/><Relationship Id="rId5" Type="http://schemas.openxmlformats.org/officeDocument/2006/relationships/image" Target="../media/image30.png"/><Relationship Id="rId4" Type="http://schemas.microsoft.com/office/2007/relationships/hdphoto" Target="../media/hdphoto1.wdp"/></Relationships>
</file>

<file path=ppt/slideLayouts/_rels/slideLayout1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34.png"/><Relationship Id="rId1" Type="http://schemas.openxmlformats.org/officeDocument/2006/relationships/slideMaster" Target="../slideMasters/slideMaster9.xml"/><Relationship Id="rId4" Type="http://schemas.openxmlformats.org/officeDocument/2006/relationships/image" Target="../media/image35.png"/></Relationships>
</file>

<file path=ppt/slideLayouts/_rels/slideLayout16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34.png"/><Relationship Id="rId1" Type="http://schemas.openxmlformats.org/officeDocument/2006/relationships/slideMaster" Target="../slideMasters/slideMaster9.xml"/><Relationship Id="rId4" Type="http://schemas.openxmlformats.org/officeDocument/2006/relationships/image" Target="../media/image35.pn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74436363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618352781"/>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09162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7504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2359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56494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66342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42764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805664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64544444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3956128516"/>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527753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53294956"/>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295252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747589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bg2"/>
              </a:buClr>
              <a:defRPr sz="3921"/>
            </a:lvl1pPr>
            <a:lvl2pPr>
              <a:buClr>
                <a:schemeClr val="bg2"/>
              </a:buClr>
              <a:defRPr/>
            </a:lvl2pPr>
            <a:lvl3pPr>
              <a:buClr>
                <a:schemeClr val="bg2"/>
              </a:buClr>
              <a:defRPr/>
            </a:lvl3pPr>
            <a:lvl4pPr>
              <a:buClr>
                <a:schemeClr val="bg2"/>
              </a:buClr>
              <a:defRPr/>
            </a:lvl4pPr>
            <a:lvl5pPr>
              <a:buClr>
                <a:schemeClr val="bg2"/>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3097028"/>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290853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5857969"/>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774145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874968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724327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424331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86497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92303143"/>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 name="TextBox 6"/>
          <p:cNvSpPr txBox="1"/>
          <p:nvPr/>
        </p:nvSpPr>
        <p:spPr>
          <a:xfrm>
            <a:off x="1192443" y="1438410"/>
            <a:ext cx="4767293" cy="173175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00B0F0"/>
                </a:solidFill>
                <a:effectLst/>
                <a:uLnTx/>
                <a:uFillTx/>
                <a:latin typeface="Segoe UI Light"/>
                <a:ea typeface="+mn-ea"/>
                <a:cs typeface="+mn-cs"/>
              </a:rPr>
              <a:t>   </a:t>
            </a:r>
            <a:r>
              <a:rPr kumimoji="0" lang="en-US" sz="6000" b="0" i="0" u="none" strike="noStrike" kern="1200" cap="none" spc="0" normalizeH="0" baseline="0" noProof="0" dirty="0">
                <a:ln>
                  <a:noFill/>
                </a:ln>
                <a:solidFill>
                  <a:srgbClr val="0070C0"/>
                </a:solidFill>
                <a:effectLst/>
                <a:uLnTx/>
                <a:uFillTx/>
                <a:latin typeface="Segoe UI Light"/>
                <a:ea typeface="+mn-ea"/>
                <a:cs typeface="+mn-cs"/>
              </a:rPr>
              <a:t>Engineer</a:t>
            </a:r>
          </a:p>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070C0"/>
                </a:solidFill>
                <a:effectLst/>
                <a:uLnTx/>
                <a:uFillTx/>
                <a:latin typeface="Segoe UI Light"/>
                <a:ea typeface="+mn-ea"/>
                <a:cs typeface="+mn-cs"/>
              </a:rPr>
              <a:t>to Engineer</a:t>
            </a:r>
          </a:p>
        </p:txBody>
      </p:sp>
      <p:sp>
        <p:nvSpPr>
          <p:cNvPr id="8" name="TextBox 7"/>
          <p:cNvSpPr txBox="1"/>
          <p:nvPr/>
        </p:nvSpPr>
        <p:spPr>
          <a:xfrm>
            <a:off x="0" y="2868782"/>
            <a:ext cx="8015040" cy="80842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4000"/>
              </a:lnSpc>
              <a:spcBef>
                <a:spcPts val="0"/>
              </a:spcBef>
              <a:spcAft>
                <a:spcPts val="0"/>
              </a:spcAft>
              <a:buClrTx/>
              <a:buSzTx/>
              <a:buFontTx/>
              <a:buNone/>
              <a:tabLst/>
              <a:defRPr/>
            </a:pPr>
            <a:r>
              <a:rPr kumimoji="0" lang="en-US" sz="1600" b="0" i="0" u="none" strike="noStrike" kern="1200" cap="none" spc="300" normalizeH="0" baseline="0" noProof="0" dirty="0">
                <a:ln>
                  <a:noFill/>
                </a:ln>
                <a:solidFill>
                  <a:srgbClr val="0070C0"/>
                </a:solidFill>
                <a:effectLst/>
                <a:uLnTx/>
                <a:uFillTx/>
                <a:latin typeface="Segoe UI"/>
                <a:ea typeface="+mn-ea"/>
                <a:cs typeface="+mn-cs"/>
              </a:rPr>
              <a:t>Training &amp; Practice Building for Solution Architects</a:t>
            </a:r>
          </a:p>
        </p:txBody>
      </p:sp>
      <p:sp>
        <p:nvSpPr>
          <p:cNvPr id="9" name="Text Placeholder 2"/>
          <p:cNvSpPr>
            <a:spLocks noGrp="1"/>
          </p:cNvSpPr>
          <p:nvPr>
            <p:ph type="body" sz="quarter" idx="10" hasCustomPrompt="1"/>
          </p:nvPr>
        </p:nvSpPr>
        <p:spPr>
          <a:xfrm>
            <a:off x="292519" y="3680409"/>
            <a:ext cx="11459115" cy="1015663"/>
          </a:xfrm>
        </p:spPr>
        <p:txBody>
          <a:bodyPr/>
          <a:lstStyle>
            <a:lvl1pPr marL="0" indent="0">
              <a:buNone/>
              <a:defRPr sz="6000" baseline="0">
                <a:solidFill>
                  <a:srgbClr val="1574B8"/>
                </a:solidFill>
                <a:latin typeface="Segoe UI Light" panose="020B0502040204020203" pitchFamily="34" charset="0"/>
                <a:cs typeface="Segoe UI Light" panose="020B0502040204020203" pitchFamily="34" charset="0"/>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session title</a:t>
            </a:r>
          </a:p>
        </p:txBody>
      </p:sp>
      <p:sp>
        <p:nvSpPr>
          <p:cNvPr id="10" name="Text Placeholder 2"/>
          <p:cNvSpPr>
            <a:spLocks noGrp="1"/>
          </p:cNvSpPr>
          <p:nvPr>
            <p:ph type="body" sz="quarter" idx="11" hasCustomPrompt="1"/>
          </p:nvPr>
        </p:nvSpPr>
        <p:spPr>
          <a:xfrm>
            <a:off x="292519" y="5192562"/>
            <a:ext cx="11459115" cy="572464"/>
          </a:xfrm>
        </p:spPr>
        <p:txBody>
          <a:bodyPr/>
          <a:lstStyle>
            <a:lvl1pPr marL="0" indent="0">
              <a:buNone/>
              <a:defRPr sz="2800" i="1">
                <a:solidFill>
                  <a:schemeClr val="bg2"/>
                </a:solidFill>
                <a:latin typeface="+mn-lt"/>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speaker name</a:t>
            </a:r>
          </a:p>
        </p:txBody>
      </p:sp>
      <p:sp>
        <p:nvSpPr>
          <p:cNvPr id="11" name="Text Placeholder 2"/>
          <p:cNvSpPr>
            <a:spLocks noGrp="1"/>
          </p:cNvSpPr>
          <p:nvPr>
            <p:ph type="body" sz="quarter" idx="12" hasCustomPrompt="1"/>
          </p:nvPr>
        </p:nvSpPr>
        <p:spPr>
          <a:xfrm>
            <a:off x="292519" y="5768663"/>
            <a:ext cx="11459113" cy="461665"/>
          </a:xfrm>
        </p:spPr>
        <p:txBody>
          <a:bodyPr/>
          <a:lstStyle>
            <a:lvl1pPr marL="0" indent="0">
              <a:buNone/>
              <a:defRPr sz="2000" i="0" baseline="0">
                <a:solidFill>
                  <a:schemeClr val="bg2"/>
                </a:solidFill>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contact information (Twitter, Blog, Email, etc.)</a:t>
            </a:r>
          </a:p>
        </p:txBody>
      </p:sp>
    </p:spTree>
    <p:extLst>
      <p:ext uri="{BB962C8B-B14F-4D97-AF65-F5344CB8AC3E}">
        <p14:creationId xmlns:p14="http://schemas.microsoft.com/office/powerpoint/2010/main" val="579724416"/>
      </p:ext>
    </p:extLst>
  </p:cSld>
  <p:clrMapOvr>
    <a:masterClrMapping/>
  </p:clrMapOvr>
  <p:transition>
    <p:fade/>
  </p:transition>
  <p:hf sldNum="0" hdr="0" dt="0"/>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Section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68928" y="3689190"/>
            <a:ext cx="11541863" cy="899665"/>
          </a:xfrm>
        </p:spPr>
        <p:txBody>
          <a:bodyPr/>
          <a:lstStyle>
            <a:lvl1pPr algn="ctr">
              <a:defRPr baseline="0"/>
            </a:lvl1pPr>
          </a:lstStyle>
          <a:p>
            <a:r>
              <a:rPr lang="en-US" dirty="0"/>
              <a:t>Click to edit section name</a:t>
            </a:r>
          </a:p>
        </p:txBody>
      </p:sp>
      <p:sp>
        <p:nvSpPr>
          <p:cNvPr id="8" name="TextBox 7"/>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1801293709"/>
      </p:ext>
    </p:extLst>
  </p:cSld>
  <p:clrMapOvr>
    <a:masterClrMapping/>
  </p:clrMapOvr>
  <p:transition>
    <p:fade/>
  </p:transition>
  <p:hf sldNum="0" hdr="0" dt="0"/>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2145322"/>
      </p:ext>
    </p:extLst>
  </p:cSld>
  <p:clrMapOvr>
    <a:masterClrMapping/>
  </p:clrMapOvr>
  <p:transition>
    <p:fade/>
  </p:transition>
  <p:hf sldNum="0" hdr="0" dt="0"/>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61929165"/>
      </p:ext>
    </p:extLst>
  </p:cSld>
  <p:clrMapOvr>
    <a:masterClrMapping/>
  </p:clrMapOvr>
  <p:transition>
    <p:fade/>
  </p:transition>
  <p:hf sldNum="0" hdr="0" dt="0"/>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Code - Graphic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0"/>
          </p:nvPr>
        </p:nvSpPr>
        <p:spPr>
          <a:xfrm>
            <a:off x="269239" y="1411758"/>
            <a:ext cx="11653523" cy="4846429"/>
          </a:xfrm>
          <a:solidFill>
            <a:schemeClr val="tx1"/>
          </a:solidFill>
        </p:spPr>
        <p:txBody>
          <a:bodyPr/>
          <a:lstStyle>
            <a:lvl1pPr marL="0" indent="0">
              <a:buNone/>
              <a:defRPr sz="1961">
                <a:solidFill>
                  <a:schemeClr val="bg1"/>
                </a:solidFill>
                <a:latin typeface="Courier New" panose="02070309020205020404" pitchFamily="49" charset="0"/>
                <a:cs typeface="Courier New" panose="02070309020205020404" pitchFamily="49" charset="0"/>
              </a:defRPr>
            </a:lvl1pPr>
          </a:lstStyle>
          <a:p>
            <a:pPr lvl="0"/>
            <a:r>
              <a:rPr lang="en-US"/>
              <a:t>Edit Master text styles</a:t>
            </a:r>
          </a:p>
        </p:txBody>
      </p:sp>
    </p:spTree>
    <p:extLst>
      <p:ext uri="{BB962C8B-B14F-4D97-AF65-F5344CB8AC3E}">
        <p14:creationId xmlns:p14="http://schemas.microsoft.com/office/powerpoint/2010/main" val="4216321835"/>
      </p:ext>
    </p:extLst>
  </p:cSld>
  <p:clrMapOvr>
    <a:masterClrMapping/>
  </p:clrMapOvr>
  <p:transition>
    <p:fade/>
  </p:transition>
  <p:hf sldNum="0" hdr="0" dt="0"/>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68288" y="1398397"/>
            <a:ext cx="11542503" cy="4451560"/>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01359002"/>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Title and Content - 2 Column">
    <p:spTree>
      <p:nvGrpSpPr>
        <p:cNvPr id="1" name=""/>
        <p:cNvGrpSpPr/>
        <p:nvPr/>
      </p:nvGrpSpPr>
      <p:grpSpPr>
        <a:xfrm>
          <a:off x="0" y="0"/>
          <a:ext cx="0" cy="0"/>
          <a:chOff x="0" y="0"/>
          <a:chExt cx="0" cy="0"/>
        </a:xfrm>
      </p:grpSpPr>
      <p:sp>
        <p:nvSpPr>
          <p:cNvPr id="5" name="Title 1"/>
          <p:cNvSpPr>
            <a:spLocks noGrp="1"/>
          </p:cNvSpPr>
          <p:nvPr>
            <p:ph type="title"/>
          </p:nvPr>
        </p:nvSpPr>
        <p:spPr>
          <a:xfrm>
            <a:off x="268930" y="291068"/>
            <a:ext cx="11653832" cy="89966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68288" y="1387776"/>
            <a:ext cx="5494536"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32242" y="1387776"/>
            <a:ext cx="5490520" cy="188974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66308575"/>
      </p:ext>
    </p:extLst>
  </p:cSld>
  <p:clrMapOvr>
    <a:masterClrMapping/>
  </p:clrMapOvr>
  <p:transition>
    <p:fade/>
  </p:transition>
  <p:hf sldNum="0" hdr="0" dt="0"/>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p:cSld name="Title and Compare">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93121" y="2253750"/>
            <a:ext cx="5378549"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57075" y="2253750"/>
            <a:ext cx="5378549" cy="1889748"/>
          </a:xfrm>
        </p:spPr>
        <p:txBody>
          <a:bodyPr/>
          <a:lstStyle/>
          <a:p>
            <a:pPr lvl="0"/>
            <a:r>
              <a:rPr lang="en-US"/>
              <a:t>Edit Master text styles</a:t>
            </a:r>
          </a:p>
          <a:p>
            <a:pPr lvl="1"/>
            <a:r>
              <a:rPr lang="en-US"/>
              <a:t>Second level</a:t>
            </a:r>
          </a:p>
          <a:p>
            <a:pPr lvl="2"/>
            <a:r>
              <a:rPr lang="en-US"/>
              <a:t>Third level</a:t>
            </a:r>
          </a:p>
        </p:txBody>
      </p:sp>
      <p:sp>
        <p:nvSpPr>
          <p:cNvPr id="9" name="Content Placeholder 6"/>
          <p:cNvSpPr>
            <a:spLocks noGrp="1"/>
          </p:cNvSpPr>
          <p:nvPr>
            <p:ph sz="quarter" idx="12" hasCustomPrompt="1"/>
          </p:nvPr>
        </p:nvSpPr>
        <p:spPr>
          <a:xfrm>
            <a:off x="293761" y="1367394"/>
            <a:ext cx="5378549" cy="669927"/>
          </a:xfrm>
        </p:spPr>
        <p:txBody>
          <a:bodyPr/>
          <a:lstStyle>
            <a:lvl1pPr marL="0" indent="0">
              <a:buNone/>
              <a:defRPr sz="3529" b="1" baseline="0"/>
            </a:lvl1pPr>
          </a:lstStyle>
          <a:p>
            <a:pPr lvl="0"/>
            <a:r>
              <a:rPr lang="en-US" dirty="0"/>
              <a:t>Comparison 1</a:t>
            </a:r>
          </a:p>
        </p:txBody>
      </p:sp>
      <p:sp>
        <p:nvSpPr>
          <p:cNvPr id="10" name="Content Placeholder 6"/>
          <p:cNvSpPr>
            <a:spLocks noGrp="1"/>
          </p:cNvSpPr>
          <p:nvPr>
            <p:ph sz="quarter" idx="13" hasCustomPrompt="1"/>
          </p:nvPr>
        </p:nvSpPr>
        <p:spPr>
          <a:xfrm>
            <a:off x="6457715" y="1367394"/>
            <a:ext cx="5378549" cy="669927"/>
          </a:xfrm>
        </p:spPr>
        <p:txBody>
          <a:bodyPr/>
          <a:lstStyle>
            <a:lvl1pPr marL="0" indent="0">
              <a:buNone/>
              <a:defRPr sz="3529" b="1"/>
            </a:lvl1pPr>
          </a:lstStyle>
          <a:p>
            <a:pPr lvl="0"/>
            <a:r>
              <a:rPr lang="en-US" dirty="0"/>
              <a:t>Comparison 1</a:t>
            </a:r>
          </a:p>
        </p:txBody>
      </p:sp>
      <p:sp>
        <p:nvSpPr>
          <p:cNvPr id="11" name="Title 1"/>
          <p:cNvSpPr>
            <a:spLocks noGrp="1"/>
          </p:cNvSpPr>
          <p:nvPr>
            <p:ph type="title"/>
          </p:nvPr>
        </p:nvSpPr>
        <p:spPr>
          <a:xfrm>
            <a:off x="268930" y="291068"/>
            <a:ext cx="11653832" cy="899665"/>
          </a:xfrm>
        </p:spPr>
        <p:txBody>
          <a:bodyPr/>
          <a:lstStyle/>
          <a:p>
            <a:r>
              <a:rPr lang="en-US"/>
              <a:t>Click to edit Master title style</a:t>
            </a:r>
            <a:endParaRPr lang="en-US" dirty="0"/>
          </a:p>
        </p:txBody>
      </p:sp>
    </p:spTree>
    <p:extLst>
      <p:ext uri="{BB962C8B-B14F-4D97-AF65-F5344CB8AC3E}">
        <p14:creationId xmlns:p14="http://schemas.microsoft.com/office/powerpoint/2010/main" val="575001725"/>
      </p:ext>
    </p:extLst>
  </p:cSld>
  <p:clrMapOvr>
    <a:masterClrMapping/>
  </p:clrMapOvr>
  <p:transition>
    <p:fade/>
  </p:transition>
  <p:hf sldNum="0" hdr="0" dt="0"/>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p:cSld name="Demo">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75025" y="4533945"/>
            <a:ext cx="11240393" cy="683264"/>
          </a:xfrm>
        </p:spPr>
        <p:txBody>
          <a:bodyPr/>
          <a:lstStyle>
            <a:lvl1pPr marL="0" indent="0" algn="r">
              <a:buNone/>
              <a:defRPr sz="3600" i="0"/>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demo name</a:t>
            </a:r>
          </a:p>
        </p:txBody>
      </p:sp>
      <p:sp>
        <p:nvSpPr>
          <p:cNvPr id="8" name="TextBox 7"/>
          <p:cNvSpPr txBox="1"/>
          <p:nvPr/>
        </p:nvSpPr>
        <p:spPr>
          <a:xfrm>
            <a:off x="7569411" y="2655027"/>
            <a:ext cx="4146007" cy="1888209"/>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5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192000" cy="2858788"/>
          </a:xfrm>
          <a:prstGeom prst="rect">
            <a:avLst/>
          </a:prstGeom>
        </p:spPr>
      </p:pic>
      <p:sp>
        <p:nvSpPr>
          <p:cNvPr id="9" name="TextBox 8"/>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1713749450"/>
      </p:ext>
    </p:extLst>
  </p:cSld>
  <p:clrMapOvr>
    <a:masterClrMapping/>
  </p:clrMapOvr>
  <p:transition>
    <p:fade/>
  </p:transition>
  <p:hf sldNum="0" hdr="0" dt="0"/>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p:cSld name="Survey Ask">
    <p:spTree>
      <p:nvGrpSpPr>
        <p:cNvPr id="1" name=""/>
        <p:cNvGrpSpPr/>
        <p:nvPr/>
      </p:nvGrpSpPr>
      <p:grpSpPr>
        <a:xfrm>
          <a:off x="0" y="0"/>
          <a:ext cx="0" cy="0"/>
          <a:chOff x="0" y="0"/>
          <a:chExt cx="0" cy="0"/>
        </a:xfrm>
      </p:grpSpPr>
      <p:sp>
        <p:nvSpPr>
          <p:cNvPr id="3" name="TextBox 2"/>
          <p:cNvSpPr txBox="1"/>
          <p:nvPr/>
        </p:nvSpPr>
        <p:spPr>
          <a:xfrm>
            <a:off x="268927" y="1541206"/>
            <a:ext cx="11541863" cy="2665345"/>
          </a:xfrm>
          <a:prstGeom prst="rect">
            <a:avLst/>
          </a:prstGeom>
          <a:noFill/>
        </p:spPr>
        <p:txBody>
          <a:bodyPr wrap="square" lIns="182880" tIns="146304" rIns="182880" bIns="146304" rtlCol="0">
            <a:spAutoFit/>
          </a:bodyPr>
          <a:lstStyle/>
          <a:p>
            <a:pPr algn="ctr">
              <a:lnSpc>
                <a:spcPct val="90000"/>
              </a:lnSpc>
              <a:spcAft>
                <a:spcPts val="600"/>
              </a:spcAft>
            </a:pPr>
            <a:r>
              <a:rPr lang="en-US" sz="4000" dirty="0">
                <a:gradFill>
                  <a:gsLst>
                    <a:gs pos="2917">
                      <a:schemeClr val="tx1"/>
                    </a:gs>
                    <a:gs pos="30000">
                      <a:schemeClr val="tx1"/>
                    </a:gs>
                  </a:gsLst>
                  <a:lin ang="5400000" scaled="0"/>
                </a:gradFill>
                <a:latin typeface="+mj-lt"/>
              </a:rPr>
              <a:t>Your</a:t>
            </a:r>
            <a:r>
              <a:rPr lang="en-US" sz="4000" baseline="0" dirty="0">
                <a:gradFill>
                  <a:gsLst>
                    <a:gs pos="2917">
                      <a:schemeClr val="tx1"/>
                    </a:gs>
                    <a:gs pos="30000">
                      <a:schemeClr val="tx1"/>
                    </a:gs>
                  </a:gsLst>
                  <a:lin ang="5400000" scaled="0"/>
                </a:gradFill>
                <a:latin typeface="+mj-lt"/>
              </a:rPr>
              <a:t> </a:t>
            </a:r>
            <a:r>
              <a:rPr lang="en-US" sz="4000" b="0" i="0" baseline="0" dirty="0">
                <a:gradFill>
                  <a:gsLst>
                    <a:gs pos="2917">
                      <a:schemeClr val="tx1"/>
                    </a:gs>
                    <a:gs pos="30000">
                      <a:schemeClr val="tx1"/>
                    </a:gs>
                  </a:gsLst>
                  <a:lin ang="5400000" scaled="0"/>
                </a:gradFill>
                <a:latin typeface="+mj-lt"/>
              </a:rPr>
              <a:t>anonymous</a:t>
            </a:r>
            <a:r>
              <a:rPr lang="en-US" sz="4000" baseline="0" dirty="0">
                <a:gradFill>
                  <a:gsLst>
                    <a:gs pos="2917">
                      <a:schemeClr val="tx1"/>
                    </a:gs>
                    <a:gs pos="30000">
                      <a:schemeClr val="tx1"/>
                    </a:gs>
                  </a:gsLst>
                  <a:lin ang="5400000" scaled="0"/>
                </a:gradFill>
                <a:latin typeface="+mj-lt"/>
              </a:rPr>
              <a:t> feedback is greatly appreciated.</a:t>
            </a:r>
          </a:p>
          <a:p>
            <a:pPr algn="ctr">
              <a:lnSpc>
                <a:spcPct val="90000"/>
              </a:lnSpc>
              <a:spcAft>
                <a:spcPts val="600"/>
              </a:spcAft>
            </a:pPr>
            <a:endParaRPr lang="en-US" sz="4000" baseline="0" dirty="0">
              <a:gradFill>
                <a:gsLst>
                  <a:gs pos="2917">
                    <a:schemeClr val="tx1"/>
                  </a:gs>
                  <a:gs pos="30000">
                    <a:schemeClr val="tx1"/>
                  </a:gs>
                </a:gsLst>
                <a:lin ang="5400000" scaled="0"/>
              </a:gradFill>
              <a:latin typeface="+mj-lt"/>
            </a:endParaRPr>
          </a:p>
          <a:p>
            <a:pPr algn="ctr">
              <a:lnSpc>
                <a:spcPct val="90000"/>
              </a:lnSpc>
              <a:spcAft>
                <a:spcPts val="600"/>
              </a:spcAft>
            </a:pPr>
            <a:r>
              <a:rPr lang="en-US" sz="4000" baseline="0" dirty="0">
                <a:gradFill>
                  <a:gsLst>
                    <a:gs pos="2917">
                      <a:schemeClr val="tx1"/>
                    </a:gs>
                    <a:gs pos="30000">
                      <a:schemeClr val="tx1"/>
                    </a:gs>
                  </a:gsLst>
                  <a:lin ang="5400000" scaled="0"/>
                </a:gradFill>
                <a:latin typeface="+mj-lt"/>
              </a:rPr>
              <a:t>Please rate this session at the end of the day at the URL below.</a:t>
            </a:r>
            <a:endParaRPr lang="en-US" sz="4000" dirty="0">
              <a:gradFill>
                <a:gsLst>
                  <a:gs pos="2917">
                    <a:schemeClr val="tx1"/>
                  </a:gs>
                  <a:gs pos="30000">
                    <a:schemeClr val="tx1"/>
                  </a:gs>
                </a:gsLst>
                <a:lin ang="5400000" scaled="0"/>
              </a:gradFill>
              <a:latin typeface="+mj-lt"/>
            </a:endParaRPr>
          </a:p>
        </p:txBody>
      </p:sp>
      <p:sp>
        <p:nvSpPr>
          <p:cNvPr id="4" name="Text Placeholder 3"/>
          <p:cNvSpPr>
            <a:spLocks noGrp="1"/>
          </p:cNvSpPr>
          <p:nvPr>
            <p:ph type="body" sz="quarter" idx="10" hasCustomPrompt="1"/>
          </p:nvPr>
        </p:nvSpPr>
        <p:spPr>
          <a:xfrm>
            <a:off x="268928" y="4880532"/>
            <a:ext cx="11541862" cy="1098762"/>
          </a:xfrm>
        </p:spPr>
        <p:txBody>
          <a:bodyPr/>
          <a:lstStyle>
            <a:lvl1pPr marL="0" indent="0" algn="ctr">
              <a:buNone/>
              <a:defRPr sz="6600" i="0">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survey URL</a:t>
            </a:r>
          </a:p>
        </p:txBody>
      </p:sp>
      <p:sp>
        <p:nvSpPr>
          <p:cNvPr id="5" name="TextBox 4"/>
          <p:cNvSpPr txBox="1"/>
          <p:nvPr/>
        </p:nvSpPr>
        <p:spPr>
          <a:xfrm>
            <a:off x="268926" y="208533"/>
            <a:ext cx="1154186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dirty="0">
                <a:gradFill>
                  <a:gsLst>
                    <a:gs pos="2917">
                      <a:schemeClr val="tx1"/>
                    </a:gs>
                    <a:gs pos="30000">
                      <a:schemeClr val="tx1"/>
                    </a:gs>
                  </a:gsLst>
                  <a:lin ang="5400000" scaled="0"/>
                </a:gradFill>
                <a:latin typeface="+mj-lt"/>
              </a:rPr>
              <a:t>Thank You!</a:t>
            </a:r>
          </a:p>
        </p:txBody>
      </p:sp>
    </p:spTree>
    <p:extLst>
      <p:ext uri="{BB962C8B-B14F-4D97-AF65-F5344CB8AC3E}">
        <p14:creationId xmlns:p14="http://schemas.microsoft.com/office/powerpoint/2010/main" val="844293602"/>
      </p:ext>
    </p:extLst>
  </p:cSld>
  <p:clrMapOvr>
    <a:masterClrMapping/>
  </p:clrMapOvr>
  <p:transition>
    <p:fade/>
  </p:transition>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73964841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Ending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269239" y="3975398"/>
            <a:ext cx="3575287" cy="765878"/>
          </a:xfrm>
          <a:prstGeom prst="rect">
            <a:avLst/>
          </a:prstGeom>
        </p:spPr>
      </p:pic>
      <p:sp>
        <p:nvSpPr>
          <p:cNvPr id="4" name="Text Box 3"/>
          <p:cNvSpPr txBox="1">
            <a:spLocks noChangeArrowheads="1"/>
          </p:cNvSpPr>
          <p:nvPr/>
        </p:nvSpPr>
        <p:spPr bwMode="blackWhite">
          <a:xfrm>
            <a:off x="269239" y="5621781"/>
            <a:ext cx="11617961" cy="706038"/>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1000" dirty="0">
                <a:gradFill>
                  <a:gsLst>
                    <a:gs pos="11940">
                      <a:srgbClr val="FFFFFF"/>
                    </a:gs>
                    <a:gs pos="24000">
                      <a:srgbClr val="FFFFFF"/>
                    </a:gs>
                  </a:gsLst>
                  <a:lin ang="5400000" scaled="0"/>
                </a:gradFill>
                <a:cs typeface="Arial" charset="0"/>
              </a:rPr>
              <a:t>© 2015 Microsoft Corporation. All rights reserved. Microsoft, Windows, Windows Vista and other product names are or may be registered trademarks and/or trademarks in the U.S. and/or other countries.</a:t>
            </a:r>
          </a:p>
          <a:p>
            <a:pPr defTabSz="895888" eaLnBrk="0" hangingPunct="0"/>
            <a:r>
              <a:rPr lang="en-US" sz="10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08374995"/>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858" y="484299"/>
            <a:ext cx="7001078" cy="1297638"/>
          </a:xfrm>
          <a:prstGeom prst="rect">
            <a:avLst/>
          </a:prstGeom>
        </p:spPr>
      </p:pic>
    </p:spTree>
    <p:extLst>
      <p:ext uri="{BB962C8B-B14F-4D97-AF65-F5344CB8AC3E}">
        <p14:creationId xmlns:p14="http://schemas.microsoft.com/office/powerpoint/2010/main" val="3398989596"/>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645556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993086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19432709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52432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265260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172693147"/>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9330799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4518555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578060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99434416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94961193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81126191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07319621"/>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41917316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
        <p:nvSpPr>
          <p:cNvPr id="3"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78726760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14307996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424352794"/>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148553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6457698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082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54164966"/>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47262604"/>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149795250"/>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5630165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9656167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205650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860847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7655007"/>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7853957"/>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fld id="{9D5DD2F0-4B2F-48F1-A81A-07B79D1FA267}" type="datetimeFigureOut">
              <a:rPr lang="en-US" smtClean="0">
                <a:solidFill>
                  <a:srgbClr val="FFFFFF"/>
                </a:solidFill>
              </a:rPr>
              <a:pPr/>
              <a:t>10/17/2016</a:t>
            </a:fld>
            <a:endParaRPr lang="en-US">
              <a:solidFill>
                <a:srgbClr val="FFFFFF"/>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a:solidFill>
                <a:srgbClr val="FFFFFF"/>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5E195DC1-E1A7-49D6-A7D2-8A8305E9C602}"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5153239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0214875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073489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cSld name="Interior3">
    <p:bg>
      <p:bgPr>
        <a:solidFill>
          <a:schemeClr val="bg1">
            <a:lumMod val="95000"/>
          </a:schemeClr>
        </a:solidFill>
        <a:effectLst/>
      </p:bgPr>
    </p:bg>
    <p:spTree>
      <p:nvGrpSpPr>
        <p:cNvPr id="1" name=""/>
        <p:cNvGrpSpPr/>
        <p:nvPr/>
      </p:nvGrpSpPr>
      <p:grpSpPr>
        <a:xfrm>
          <a:off x="0" y="0"/>
          <a:ext cx="0" cy="0"/>
          <a:chOff x="0" y="0"/>
          <a:chExt cx="0" cy="0"/>
        </a:xfrm>
      </p:grpSpPr>
      <p:sp>
        <p:nvSpPr>
          <p:cNvPr id="17" name="Rectangle 16"/>
          <p:cNvSpPr>
            <a:spLocks/>
          </p:cNvSpPr>
          <p:nvPr/>
        </p:nvSpPr>
        <p:spPr>
          <a:xfrm>
            <a:off x="0" y="0"/>
            <a:ext cx="12192000" cy="121920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dirty="0"/>
          </a:p>
        </p:txBody>
      </p:sp>
      <p:sp>
        <p:nvSpPr>
          <p:cNvPr id="23" name="Content Placeholder 2"/>
          <p:cNvSpPr>
            <a:spLocks noGrp="1"/>
          </p:cNvSpPr>
          <p:nvPr>
            <p:ph idx="1" hasCustomPrompt="1"/>
          </p:nvPr>
        </p:nvSpPr>
        <p:spPr>
          <a:xfrm>
            <a:off x="0" y="1237240"/>
            <a:ext cx="6096000" cy="2441438"/>
          </a:xfrm>
          <a:prstGeom prst="rect">
            <a:avLst/>
          </a:prstGeom>
        </p:spPr>
        <p:txBody>
          <a:bodyPr lIns="182880" tIns="182880" rIns="182880" bIns="182880"/>
          <a:lstStyle>
            <a:lvl1pPr marL="0" indent="0">
              <a:spcBef>
                <a:spcPts val="1333"/>
              </a:spcBef>
              <a:buFont typeface="Arial"/>
              <a:buNone/>
              <a:defRPr sz="3200" baseline="0">
                <a:solidFill>
                  <a:schemeClr val="tx1"/>
                </a:solidFill>
                <a:latin typeface="Segoe UI Light"/>
                <a:cs typeface="Segoe UI Light"/>
              </a:defRPr>
            </a:lvl1pPr>
            <a:lvl2pPr marL="883729" indent="-457101">
              <a:spcBef>
                <a:spcPts val="1333"/>
              </a:spcBef>
              <a:buFont typeface="Arial" panose="020B0604020202020204" pitchFamily="34" charset="0"/>
              <a:buChar char="•"/>
              <a:defRPr sz="3200">
                <a:solidFill>
                  <a:schemeClr val="bg2"/>
                </a:solidFill>
                <a:latin typeface="Segoe UI Light"/>
                <a:cs typeface="Segoe UI Light"/>
              </a:defRPr>
            </a:lvl2pPr>
            <a:lvl3pPr marL="1218935">
              <a:spcBef>
                <a:spcPts val="1333"/>
              </a:spcBef>
              <a:buFont typeface="Arial"/>
              <a:buChar char="•"/>
              <a:defRPr sz="2932">
                <a:solidFill>
                  <a:schemeClr val="bg2"/>
                </a:solidFill>
                <a:latin typeface="Segoe UI Light"/>
                <a:cs typeface="Segoe UI Light"/>
              </a:defRPr>
            </a:lvl3pPr>
            <a:lvl4pPr marL="1706509">
              <a:spcBef>
                <a:spcPts val="1333"/>
              </a:spcBef>
              <a:buFont typeface="Arial"/>
              <a:buChar char="•"/>
              <a:defRPr sz="2666" baseline="0">
                <a:solidFill>
                  <a:schemeClr val="bg2"/>
                </a:solidFill>
                <a:latin typeface="Segoe UI Light"/>
                <a:cs typeface="Segoe UI Light"/>
              </a:defRPr>
            </a:lvl4pPr>
            <a:lvl5pPr marL="1950296" indent="243787">
              <a:spcBef>
                <a:spcPts val="1333"/>
              </a:spcBef>
              <a:buFont typeface="Arial"/>
              <a:buChar char="•"/>
              <a:tabLst>
                <a:tab pos="2135254" algn="l"/>
              </a:tabLst>
              <a:defRPr sz="2400" baseline="0">
                <a:solidFill>
                  <a:schemeClr val="bg2"/>
                </a:solidFill>
                <a:latin typeface="Segoe UI Light"/>
                <a:cs typeface="Segoe UI Light"/>
              </a:defRPr>
            </a:lvl5pPr>
          </a:lstStyle>
          <a:p>
            <a:pPr lvl="1"/>
            <a:r>
              <a:rPr lang="en-US" dirty="0"/>
              <a:t>Bullet first level</a:t>
            </a:r>
          </a:p>
          <a:p>
            <a:pPr lvl="2"/>
            <a:r>
              <a:rPr lang="en-US" dirty="0"/>
              <a:t>Bullet second level</a:t>
            </a:r>
          </a:p>
          <a:p>
            <a:pPr lvl="3"/>
            <a:r>
              <a:rPr lang="en-US" dirty="0"/>
              <a:t>Bullet third level</a:t>
            </a:r>
          </a:p>
          <a:p>
            <a:pPr lvl="4"/>
            <a:r>
              <a:rPr lang="en-US" dirty="0"/>
              <a:t>Bullet fourth level</a:t>
            </a:r>
          </a:p>
        </p:txBody>
      </p:sp>
      <p:sp>
        <p:nvSpPr>
          <p:cNvPr id="24" name="Content Placeholder 2"/>
          <p:cNvSpPr>
            <a:spLocks noGrp="1"/>
          </p:cNvSpPr>
          <p:nvPr>
            <p:ph idx="10" hasCustomPrompt="1"/>
          </p:nvPr>
        </p:nvSpPr>
        <p:spPr>
          <a:xfrm>
            <a:off x="6096000" y="1229910"/>
            <a:ext cx="6096000" cy="2441438"/>
          </a:xfrm>
          <a:prstGeom prst="rect">
            <a:avLst/>
          </a:prstGeom>
        </p:spPr>
        <p:txBody>
          <a:bodyPr lIns="182880" tIns="182880" rIns="182880" bIns="182880"/>
          <a:lstStyle>
            <a:lvl1pPr marL="0" indent="0">
              <a:spcBef>
                <a:spcPts val="1333"/>
              </a:spcBef>
              <a:buFont typeface="Arial"/>
              <a:buNone/>
              <a:defRPr sz="3200" baseline="0">
                <a:solidFill>
                  <a:schemeClr val="tx1"/>
                </a:solidFill>
                <a:latin typeface="Segoe UI Light"/>
                <a:cs typeface="Segoe UI Light"/>
              </a:defRPr>
            </a:lvl1pPr>
            <a:lvl2pPr marL="883729" indent="-457101">
              <a:spcBef>
                <a:spcPts val="1333"/>
              </a:spcBef>
              <a:buFont typeface="Arial" panose="020B0604020202020204" pitchFamily="34" charset="0"/>
              <a:buChar char="•"/>
              <a:defRPr sz="3200">
                <a:solidFill>
                  <a:schemeClr val="bg2"/>
                </a:solidFill>
                <a:latin typeface="Segoe UI Light"/>
                <a:cs typeface="Segoe UI Light"/>
              </a:defRPr>
            </a:lvl2pPr>
            <a:lvl3pPr marL="1218935">
              <a:spcBef>
                <a:spcPts val="1333"/>
              </a:spcBef>
              <a:buFont typeface="Arial"/>
              <a:buChar char="•"/>
              <a:defRPr sz="2932">
                <a:solidFill>
                  <a:schemeClr val="bg2"/>
                </a:solidFill>
                <a:latin typeface="Segoe UI Light"/>
                <a:cs typeface="Segoe UI Light"/>
              </a:defRPr>
            </a:lvl3pPr>
            <a:lvl4pPr marL="1706509">
              <a:spcBef>
                <a:spcPts val="1333"/>
              </a:spcBef>
              <a:buFont typeface="Arial"/>
              <a:buChar char="•"/>
              <a:defRPr sz="2666" baseline="0">
                <a:solidFill>
                  <a:schemeClr val="bg2"/>
                </a:solidFill>
                <a:latin typeface="Segoe UI Light"/>
                <a:cs typeface="Segoe UI Light"/>
              </a:defRPr>
            </a:lvl4pPr>
            <a:lvl5pPr marL="1950296" indent="243787">
              <a:spcBef>
                <a:spcPts val="1333"/>
              </a:spcBef>
              <a:buFont typeface="Arial"/>
              <a:buChar char="•"/>
              <a:tabLst>
                <a:tab pos="2135254" algn="l"/>
              </a:tabLst>
              <a:defRPr sz="2400" baseline="0">
                <a:solidFill>
                  <a:schemeClr val="bg2"/>
                </a:solidFill>
                <a:latin typeface="Segoe UI Light"/>
                <a:cs typeface="Segoe UI Light"/>
              </a:defRPr>
            </a:lvl5pPr>
          </a:lstStyle>
          <a:p>
            <a:pPr lvl="1"/>
            <a:r>
              <a:rPr lang="en-US" dirty="0"/>
              <a:t>Bullet first level</a:t>
            </a:r>
          </a:p>
          <a:p>
            <a:pPr lvl="2"/>
            <a:r>
              <a:rPr lang="en-US" dirty="0"/>
              <a:t>Bullet second level</a:t>
            </a:r>
          </a:p>
          <a:p>
            <a:pPr lvl="3"/>
            <a:r>
              <a:rPr lang="en-US" dirty="0"/>
              <a:t>Bullet third level</a:t>
            </a:r>
          </a:p>
          <a:p>
            <a:pPr lvl="4"/>
            <a:r>
              <a:rPr lang="en-US" dirty="0"/>
              <a:t>Bullet fourth level</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6036" y="180093"/>
            <a:ext cx="537920" cy="851708"/>
          </a:xfrm>
          <a:prstGeom prst="rect">
            <a:avLst/>
          </a:prstGeom>
        </p:spPr>
      </p:pic>
      <p:sp>
        <p:nvSpPr>
          <p:cNvPr id="13" name="Title 1"/>
          <p:cNvSpPr>
            <a:spLocks noGrp="1" noChangeAspect="1"/>
          </p:cNvSpPr>
          <p:nvPr>
            <p:ph type="title"/>
          </p:nvPr>
        </p:nvSpPr>
        <p:spPr>
          <a:xfrm>
            <a:off x="139022" y="-2"/>
            <a:ext cx="10958971" cy="1211893"/>
          </a:xfrm>
          <a:prstGeom prst="rect">
            <a:avLst/>
          </a:prstGeom>
        </p:spPr>
        <p:txBody>
          <a:bodyPr lIns="91440" tIns="91440" bIns="91440" anchor="ctr"/>
          <a:lstStyle>
            <a:lvl1pPr algn="l">
              <a:defRPr sz="4000">
                <a:solidFill>
                  <a:srgbClr val="FFFFFF"/>
                </a:solidFill>
                <a:latin typeface="Segoe UI Light"/>
                <a:cs typeface="Segoe UI Light"/>
              </a:defRPr>
            </a:lvl1pPr>
          </a:lstStyle>
          <a:p>
            <a:r>
              <a:rPr lang="en-US"/>
              <a:t>Click to edit Master title style</a:t>
            </a:r>
            <a:endParaRPr lang="en-US" dirty="0"/>
          </a:p>
        </p:txBody>
      </p:sp>
      <p:grpSp>
        <p:nvGrpSpPr>
          <p:cNvPr id="14" name="Group 13"/>
          <p:cNvGrpSpPr/>
          <p:nvPr/>
        </p:nvGrpSpPr>
        <p:grpSpPr>
          <a:xfrm>
            <a:off x="-6096" y="6228903"/>
            <a:ext cx="12204192" cy="629102"/>
            <a:chOff x="-4572" y="4671674"/>
            <a:chExt cx="9153144" cy="471826"/>
          </a:xfrm>
          <a:solidFill>
            <a:schemeClr val="tx2"/>
          </a:solidFill>
        </p:grpSpPr>
        <p:sp>
          <p:nvSpPr>
            <p:cNvPr id="15" name="Rectangle 14"/>
            <p:cNvSpPr>
              <a:spLocks/>
            </p:cNvSpPr>
            <p:nvPr/>
          </p:nvSpPr>
          <p:spPr>
            <a:xfrm>
              <a:off x="-4572" y="4671674"/>
              <a:ext cx="9153144" cy="471826"/>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dirty="0"/>
            </a:p>
          </p:txBody>
        </p:sp>
        <p:sp>
          <p:nvSpPr>
            <p:cNvPr id="16" name="TextBox 15"/>
            <p:cNvSpPr txBox="1"/>
            <p:nvPr/>
          </p:nvSpPr>
          <p:spPr>
            <a:xfrm>
              <a:off x="198582" y="4846032"/>
              <a:ext cx="1263650" cy="125563"/>
            </a:xfrm>
            <a:prstGeom prst="rect">
              <a:avLst/>
            </a:prstGeom>
            <a:grpFill/>
          </p:spPr>
          <p:txBody>
            <a:bodyPr wrap="square" lIns="0" tIns="0" rIns="0" bIns="0" rtlCol="0" anchor="t">
              <a:spAutoFit/>
            </a:bodyPr>
            <a:lstStyle/>
            <a:p>
              <a:pPr algn="l"/>
              <a:r>
                <a:rPr lang="en-US" sz="1067" dirty="0">
                  <a:solidFill>
                    <a:schemeClr val="bg1"/>
                  </a:solidFill>
                  <a:latin typeface="Segoe UI"/>
                  <a:cs typeface="Segoe UI"/>
                </a:rPr>
                <a:t>Microsoft Confidential</a:t>
              </a:r>
            </a:p>
          </p:txBody>
        </p:sp>
        <p:pic>
          <p:nvPicPr>
            <p:cNvPr id="18" name="Picture 17" descr="MSFT_logo_rgb_C-Wht.png"/>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8020979" y="4719627"/>
              <a:ext cx="1022096" cy="375920"/>
            </a:xfrm>
            <a:prstGeom prst="rect">
              <a:avLst/>
            </a:prstGeom>
            <a:grpFill/>
          </p:spPr>
        </p:pic>
      </p:grpSp>
    </p:spTree>
    <p:extLst>
      <p:ext uri="{BB962C8B-B14F-4D97-AF65-F5344CB8AC3E}">
        <p14:creationId xmlns:p14="http://schemas.microsoft.com/office/powerpoint/2010/main" val="9786732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cSld name="Interior1">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14"/>
          <p:cNvSpPr>
            <a:spLocks/>
          </p:cNvSpPr>
          <p:nvPr/>
        </p:nvSpPr>
        <p:spPr>
          <a:xfrm>
            <a:off x="0" y="0"/>
            <a:ext cx="12192000" cy="121920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dirty="0"/>
          </a:p>
        </p:txBody>
      </p:sp>
      <p:sp>
        <p:nvSpPr>
          <p:cNvPr id="13" name="Content Placeholder 2"/>
          <p:cNvSpPr>
            <a:spLocks noGrp="1"/>
          </p:cNvSpPr>
          <p:nvPr>
            <p:ph idx="1" hasCustomPrompt="1"/>
          </p:nvPr>
        </p:nvSpPr>
        <p:spPr>
          <a:xfrm>
            <a:off x="0" y="1237240"/>
            <a:ext cx="12192000" cy="2441438"/>
          </a:xfrm>
          <a:prstGeom prst="rect">
            <a:avLst/>
          </a:prstGeom>
        </p:spPr>
        <p:txBody>
          <a:bodyPr lIns="182880" tIns="182880" rIns="182880" bIns="182880"/>
          <a:lstStyle>
            <a:lvl1pPr marL="0" indent="0">
              <a:spcBef>
                <a:spcPts val="1333"/>
              </a:spcBef>
              <a:buFont typeface="Arial"/>
              <a:buNone/>
              <a:defRPr sz="3200" baseline="0">
                <a:solidFill>
                  <a:schemeClr val="tx1"/>
                </a:solidFill>
                <a:latin typeface="Segoe UI Light"/>
                <a:cs typeface="Segoe UI Light"/>
              </a:defRPr>
            </a:lvl1pPr>
            <a:lvl2pPr marL="883729" indent="-457101">
              <a:spcBef>
                <a:spcPts val="1333"/>
              </a:spcBef>
              <a:buFont typeface="Arial" panose="020B0604020202020204" pitchFamily="34" charset="0"/>
              <a:buChar char="•"/>
              <a:defRPr sz="3200">
                <a:solidFill>
                  <a:schemeClr val="bg2"/>
                </a:solidFill>
                <a:latin typeface="Segoe UI Light"/>
                <a:cs typeface="Segoe UI Light"/>
              </a:defRPr>
            </a:lvl2pPr>
            <a:lvl3pPr marL="1218935">
              <a:spcBef>
                <a:spcPts val="1333"/>
              </a:spcBef>
              <a:buFont typeface="Arial"/>
              <a:buChar char="•"/>
              <a:defRPr sz="2932">
                <a:solidFill>
                  <a:schemeClr val="bg2"/>
                </a:solidFill>
                <a:latin typeface="Segoe UI Light"/>
                <a:cs typeface="Segoe UI Light"/>
              </a:defRPr>
            </a:lvl3pPr>
            <a:lvl4pPr marL="1706509">
              <a:spcBef>
                <a:spcPts val="1333"/>
              </a:spcBef>
              <a:buFont typeface="Arial"/>
              <a:buChar char="•"/>
              <a:defRPr sz="2666" baseline="0">
                <a:solidFill>
                  <a:schemeClr val="bg2"/>
                </a:solidFill>
                <a:latin typeface="Segoe UI Light"/>
                <a:cs typeface="Segoe UI Light"/>
              </a:defRPr>
            </a:lvl4pPr>
            <a:lvl5pPr marL="1950296" indent="243787">
              <a:spcBef>
                <a:spcPts val="1333"/>
              </a:spcBef>
              <a:buFont typeface="Arial"/>
              <a:buChar char="•"/>
              <a:tabLst>
                <a:tab pos="2135254" algn="l"/>
              </a:tabLst>
              <a:defRPr sz="2400" baseline="0">
                <a:solidFill>
                  <a:schemeClr val="bg2"/>
                </a:solidFill>
                <a:latin typeface="Segoe UI Light"/>
                <a:cs typeface="Segoe UI Light"/>
              </a:defRPr>
            </a:lvl5pPr>
          </a:lstStyle>
          <a:p>
            <a:pPr lvl="1"/>
            <a:r>
              <a:rPr lang="en-US" dirty="0"/>
              <a:t>Bullet first level</a:t>
            </a:r>
          </a:p>
          <a:p>
            <a:pPr lvl="2"/>
            <a:r>
              <a:rPr lang="en-US" dirty="0"/>
              <a:t>Bullet second level</a:t>
            </a:r>
          </a:p>
          <a:p>
            <a:pPr lvl="3"/>
            <a:r>
              <a:rPr lang="en-US" dirty="0"/>
              <a:t>Bullet third level</a:t>
            </a:r>
          </a:p>
          <a:p>
            <a:pPr lvl="4"/>
            <a:r>
              <a:rPr lang="en-US" dirty="0"/>
              <a:t>Bullet fourth level</a:t>
            </a: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6036" y="180093"/>
            <a:ext cx="537920" cy="851708"/>
          </a:xfrm>
          <a:prstGeom prst="rect">
            <a:avLst/>
          </a:prstGeom>
        </p:spPr>
      </p:pic>
      <p:sp>
        <p:nvSpPr>
          <p:cNvPr id="20" name="Title 1"/>
          <p:cNvSpPr>
            <a:spLocks noGrp="1" noChangeAspect="1"/>
          </p:cNvSpPr>
          <p:nvPr>
            <p:ph type="title"/>
          </p:nvPr>
        </p:nvSpPr>
        <p:spPr>
          <a:xfrm>
            <a:off x="139022" y="-2"/>
            <a:ext cx="10958971" cy="1211893"/>
          </a:xfrm>
          <a:prstGeom prst="rect">
            <a:avLst/>
          </a:prstGeom>
        </p:spPr>
        <p:txBody>
          <a:bodyPr lIns="91440" tIns="91440" bIns="91440" anchor="ctr"/>
          <a:lstStyle>
            <a:lvl1pPr algn="l">
              <a:defRPr sz="4000">
                <a:solidFill>
                  <a:srgbClr val="FFFFFF"/>
                </a:solidFill>
                <a:latin typeface="Segoe UI Light"/>
                <a:cs typeface="Segoe UI Light"/>
              </a:defRPr>
            </a:lvl1pPr>
          </a:lstStyle>
          <a:p>
            <a:r>
              <a:rPr lang="en-US"/>
              <a:t>Click to edit Master title style</a:t>
            </a:r>
            <a:endParaRPr lang="en-US" dirty="0"/>
          </a:p>
        </p:txBody>
      </p:sp>
      <p:grpSp>
        <p:nvGrpSpPr>
          <p:cNvPr id="23" name="Group 22"/>
          <p:cNvGrpSpPr/>
          <p:nvPr/>
        </p:nvGrpSpPr>
        <p:grpSpPr>
          <a:xfrm>
            <a:off x="-6096" y="6228903"/>
            <a:ext cx="12204192" cy="629102"/>
            <a:chOff x="-4572" y="4671674"/>
            <a:chExt cx="9153144" cy="471826"/>
          </a:xfrm>
          <a:solidFill>
            <a:schemeClr val="tx2"/>
          </a:solidFill>
        </p:grpSpPr>
        <p:sp>
          <p:nvSpPr>
            <p:cNvPr id="25" name="Rectangle 24"/>
            <p:cNvSpPr>
              <a:spLocks/>
            </p:cNvSpPr>
            <p:nvPr/>
          </p:nvSpPr>
          <p:spPr>
            <a:xfrm>
              <a:off x="-4572" y="4671674"/>
              <a:ext cx="9153144" cy="471826"/>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dirty="0"/>
            </a:p>
          </p:txBody>
        </p:sp>
        <p:sp>
          <p:nvSpPr>
            <p:cNvPr id="26" name="TextBox 25"/>
            <p:cNvSpPr txBox="1"/>
            <p:nvPr/>
          </p:nvSpPr>
          <p:spPr>
            <a:xfrm>
              <a:off x="198582" y="4846032"/>
              <a:ext cx="1263650" cy="125563"/>
            </a:xfrm>
            <a:prstGeom prst="rect">
              <a:avLst/>
            </a:prstGeom>
            <a:grpFill/>
          </p:spPr>
          <p:txBody>
            <a:bodyPr wrap="square" lIns="0" tIns="0" rIns="0" bIns="0" rtlCol="0" anchor="t">
              <a:spAutoFit/>
            </a:bodyPr>
            <a:lstStyle/>
            <a:p>
              <a:pPr algn="l"/>
              <a:r>
                <a:rPr lang="en-US" sz="1067" dirty="0">
                  <a:solidFill>
                    <a:schemeClr val="bg1"/>
                  </a:solidFill>
                  <a:latin typeface="Segoe UI"/>
                  <a:cs typeface="Segoe UI"/>
                </a:rPr>
                <a:t>Microsoft Confidential</a:t>
              </a:r>
            </a:p>
          </p:txBody>
        </p:sp>
        <p:pic>
          <p:nvPicPr>
            <p:cNvPr id="27" name="Picture 26" descr="MSFT_logo_rgb_C-Wht.png"/>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8020979" y="4719627"/>
              <a:ext cx="1022096" cy="375920"/>
            </a:xfrm>
            <a:prstGeom prst="rect">
              <a:avLst/>
            </a:prstGeom>
            <a:grpFill/>
          </p:spPr>
        </p:pic>
      </p:grpSp>
    </p:spTree>
    <p:extLst>
      <p:ext uri="{BB962C8B-B14F-4D97-AF65-F5344CB8AC3E}">
        <p14:creationId xmlns:p14="http://schemas.microsoft.com/office/powerpoint/2010/main" val="176219711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053899230"/>
      </p:ext>
    </p:extLst>
  </p:cSld>
  <p:clrMapOvr>
    <a:masterClrMapping/>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7200907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97789224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7056437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40622799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a:solidFill>
                  <a:schemeClr val="tx2"/>
                </a:solidFill>
              </a:rPr>
              <a:t>Subhead</a:t>
            </a:r>
          </a:p>
        </p:txBody>
      </p:sp>
    </p:spTree>
    <p:extLst>
      <p:ext uri="{BB962C8B-B14F-4D97-AF65-F5344CB8AC3E}">
        <p14:creationId xmlns:p14="http://schemas.microsoft.com/office/powerpoint/2010/main" val="217228954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2244257"/>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37980617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355576099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92920933"/>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08662210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84124281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ured Blank">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312111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xtured Blank Alt">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18329420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extured Blank Light">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44561312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29322950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amp;A">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355379273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all to Action">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Edit Master text styles</a:t>
            </a:r>
          </a:p>
        </p:txBody>
      </p:sp>
    </p:spTree>
    <p:extLst>
      <p:ext uri="{BB962C8B-B14F-4D97-AF65-F5344CB8AC3E}">
        <p14:creationId xmlns:p14="http://schemas.microsoft.com/office/powerpoint/2010/main" val="160742431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94721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762000"/>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202868236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prstGeom prst="rect">
            <a:avLst/>
          </a:prstGeo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prstGeom prst="rect">
            <a:avLst/>
          </a:prstGeo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397968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68288" y="1398397"/>
            <a:ext cx="11542503" cy="4451560"/>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8779300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4028699"/>
      </p:ext>
    </p:extLst>
  </p:cSld>
  <p:clrMapOvr>
    <a:masterClrMapping/>
  </p:clrMapOvr>
  <p:transition>
    <p:fade/>
  </p:transition>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692688970"/>
      </p:ext>
    </p:extLst>
  </p:cSld>
  <p:clrMapOvr>
    <a:masterClrMapping/>
  </p:clrMapOvr>
  <p:transition spd="slow">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449657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0348049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064105858"/>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86186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976015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0632902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342088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846128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p:nvPicPr>
        <p:blipFill rotWithShape="1">
          <a:blip r:embed="rId2">
            <a:extLst>
              <a:ext uri="{28A0092B-C50C-407E-A947-70E740481C1C}">
                <a14:useLocalDpi xmlns:a14="http://schemas.microsoft.com/office/drawing/2010/main" val="0"/>
              </a:ext>
            </a:extLst>
          </a:blip>
          <a:srcRect l="690" t="23835" r="42830" b="15258"/>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89282241"/>
      </p:ext>
    </p:extLst>
  </p:cSld>
  <p:clrMapOvr>
    <a:masterClrMapping/>
  </p:clrMapOvr>
  <p:transition spd="slow">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403572066"/>
      </p:ext>
    </p:extLst>
  </p:cSld>
  <p:clrMapOvr>
    <a:masterClrMapping/>
  </p:clrMapOvr>
  <p:transition spd="slow">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1806574718"/>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p:nvPicPr>
        <p:blipFill rotWithShape="1">
          <a:blip r:embed="rId3">
            <a:extLst>
              <a:ext uri="{28A0092B-C50C-407E-A947-70E740481C1C}">
                <a14:useLocalDpi xmlns:a14="http://schemas.microsoft.com/office/drawing/2010/main" val="0"/>
              </a:ext>
            </a:extLst>
          </a:blip>
          <a:srcRect t="87640"/>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8" name="Picture 7" descr="MSFT_logo_rgb_C-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999138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91778066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094811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218890047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0889275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800189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097482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79276037"/>
      </p:ext>
    </p:extLst>
  </p:cSld>
  <p:clrMapOvr>
    <a:masterClrMapping/>
  </p:clrMapOvr>
  <p:transition spd="slow">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0693113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859442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969643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658847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1807667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16716685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7251238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3_Content slide">
    <p:bg>
      <p:bgPr>
        <a:solidFill>
          <a:schemeClr val="bg1"/>
        </a:solidFill>
        <a:effectLst/>
      </p:bgPr>
    </p:bg>
    <p:spTree>
      <p:nvGrpSpPr>
        <p:cNvPr id="1" name=""/>
        <p:cNvGrpSpPr/>
        <p:nvPr/>
      </p:nvGrpSpPr>
      <p:grpSpPr>
        <a:xfrm>
          <a:off x="0" y="0"/>
          <a:ext cx="0" cy="0"/>
          <a:chOff x="0" y="0"/>
          <a:chExt cx="0" cy="0"/>
        </a:xfrm>
      </p:grpSpPr>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spTree>
    <p:extLst>
      <p:ext uri="{BB962C8B-B14F-4D97-AF65-F5344CB8AC3E}">
        <p14:creationId xmlns:p14="http://schemas.microsoft.com/office/powerpoint/2010/main" val="2124774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p:nvPicPr>
        <p:blipFill rotWithShape="1">
          <a:blip r:embed="rId2">
            <a:extLst>
              <a:ext uri="{28A0092B-C50C-407E-A947-70E740481C1C}">
                <a14:useLocalDpi xmlns:a14="http://schemas.microsoft.com/office/drawing/2010/main" val="0"/>
              </a:ext>
            </a:extLst>
          </a:blip>
          <a:srcRect l="690" t="23835" r="42830" b="15258"/>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21348364"/>
      </p:ext>
    </p:extLst>
  </p:cSld>
  <p:clrMapOvr>
    <a:masterClrMapping/>
  </p:clrMapOvr>
  <p:transition spd="slow">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067805563"/>
      </p:ext>
    </p:extLst>
  </p:cSld>
  <p:clrMapOvr>
    <a:masterClrMapping/>
  </p:clrMapOvr>
  <p:transition spd="slow">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218526322"/>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p:nvPicPr>
        <p:blipFill rotWithShape="1">
          <a:blip r:embed="rId3">
            <a:extLst>
              <a:ext uri="{28A0092B-C50C-407E-A947-70E740481C1C}">
                <a14:useLocalDpi xmlns:a14="http://schemas.microsoft.com/office/drawing/2010/main" val="0"/>
              </a:ext>
            </a:extLst>
          </a:blip>
          <a:srcRect t="87640"/>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8" name="Picture 7" descr="MSFT_logo_rgb_C-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142049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80264223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110631817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9858520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66762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32237673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9103839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914400" y="533401"/>
            <a:ext cx="10363200" cy="2514600"/>
          </a:xfrm>
          <a:noFill/>
        </p:spPr>
        <p:txBody>
          <a:bodyPr numCol="1" anchor="b"/>
          <a:lstStyle>
            <a:lvl1pPr algn="r">
              <a:defRPr sz="4266" b="1">
                <a:solidFill>
                  <a:srgbClr val="22AFE7"/>
                </a:solidFill>
                <a:latin typeface="Calibri Light" pitchFamily="34" charset="0"/>
                <a:cs typeface="Segoe UI" pitchFamily="34" charset="0"/>
              </a:defRPr>
            </a:lvl1pPr>
          </a:lstStyle>
          <a:p>
            <a:r>
              <a:rPr lang="en-US"/>
              <a:t>Click to edit Master title style</a:t>
            </a:r>
            <a:endParaRPr lang="en-US" dirty="0"/>
          </a:p>
        </p:txBody>
      </p:sp>
      <p:sp>
        <p:nvSpPr>
          <p:cNvPr id="32781" name="Subtitle 32780"/>
          <p:cNvSpPr>
            <a:spLocks noGrp="1" noChangeArrowheads="1"/>
          </p:cNvSpPr>
          <p:nvPr>
            <p:ph type="subTitle" idx="1"/>
          </p:nvPr>
        </p:nvSpPr>
        <p:spPr>
          <a:xfrm>
            <a:off x="2743201" y="3124200"/>
            <a:ext cx="8534400" cy="1295400"/>
          </a:xfrm>
        </p:spPr>
        <p:txBody>
          <a:bodyPr numCol="1"/>
          <a:lstStyle>
            <a:lvl1pPr marL="0" indent="0" algn="r">
              <a:buNone/>
              <a:defRPr b="0">
                <a:latin typeface="Calibri Light" pitchFamily="34" charset="0"/>
                <a:cs typeface="Segoe UI" pitchFamily="34" charset="0"/>
              </a:defRPr>
            </a:lvl1pPr>
          </a:lstStyle>
          <a:p>
            <a:r>
              <a:rPr lang="en-US"/>
              <a:t>Click to edit Master subtitle style</a:t>
            </a:r>
            <a:endParaRPr lang="en-US" dirty="0"/>
          </a:p>
        </p:txBody>
      </p:sp>
      <p:pic>
        <p:nvPicPr>
          <p:cNvPr id="2" name="Picture 1" descr="ITedge_logo_CMYK.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0" y="4749800"/>
            <a:ext cx="6339282" cy="1540933"/>
          </a:xfrm>
          <a:prstGeom prst="rect">
            <a:avLst/>
          </a:prstGeom>
        </p:spPr>
      </p:pic>
    </p:spTree>
    <p:extLst>
      <p:ext uri="{BB962C8B-B14F-4D97-AF65-F5344CB8AC3E}">
        <p14:creationId xmlns:p14="http://schemas.microsoft.com/office/powerpoint/2010/main" val="315568064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Calibri"/>
                <a:ea typeface="+mj-ea"/>
                <a:cs typeface="Segoe UI"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4" name="Picture 3"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3097493308"/>
      </p:ext>
    </p:extLst>
  </p:cSld>
  <p:clrMapOvr>
    <a:masterClrMapping/>
  </p:clrMapOvr>
  <p:transition>
    <p:fade/>
  </p:transition>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mj-lt"/>
                <a:ea typeface="+mj-ea"/>
                <a:cs typeface="Segoe UI" pitchFamily="34" charset="0"/>
              </a:defRPr>
            </a:lvl1pPr>
          </a:lstStyle>
          <a:p>
            <a:r>
              <a:rPr lang="en-US" dirty="0"/>
              <a:t>References</a:t>
            </a:r>
          </a:p>
        </p:txBody>
      </p:sp>
      <p:sp>
        <p:nvSpPr>
          <p:cNvPr id="8"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10" name="Picture 9"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177155222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a:t>Click to edit Master title style</a:t>
            </a:r>
            <a:endParaRPr lang="en-US" dirty="0"/>
          </a:p>
        </p:txBody>
      </p:sp>
      <p:sp>
        <p:nvSpPr>
          <p:cNvPr id="5" name="Text Placeholder 4"/>
          <p:cNvSpPr>
            <a:spLocks noGrp="1"/>
          </p:cNvSpPr>
          <p:nvPr>
            <p:ph type="body" sz="quarter" idx="10"/>
          </p:nvPr>
        </p:nvSpPr>
        <p:spPr>
          <a:xfrm>
            <a:off x="1981200" y="1600201"/>
            <a:ext cx="8229600" cy="3962400"/>
          </a:xfrm>
          <a:solidFill>
            <a:schemeClr val="accent1">
              <a:lumMod val="20000"/>
              <a:lumOff val="80000"/>
            </a:schemeClr>
          </a:solidFill>
          <a:ln w="9525">
            <a:noFill/>
          </a:ln>
        </p:spPr>
        <p:txBody>
          <a:bodyPr numCol="1"/>
          <a:lstStyle>
            <a:lvl1pPr>
              <a:buNone/>
              <a:defRPr sz="2533" b="0">
                <a:latin typeface="Calibri"/>
              </a:defRPr>
            </a:lvl1pPr>
          </a:lstStyle>
          <a:p>
            <a:pPr lvl="0"/>
            <a:r>
              <a:rPr lang="en-US"/>
              <a:t>Edit Master text styles</a:t>
            </a:r>
          </a:p>
        </p:txBody>
      </p:sp>
      <p:sp>
        <p:nvSpPr>
          <p:cNvPr id="8" name="TextBox 7"/>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120743682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rtlCol="0"/>
          <a:lstStyle/>
          <a:p>
            <a:r>
              <a:rPr lang="en-US"/>
              <a:t>Click to edit Master title style</a:t>
            </a:r>
            <a:endParaRPr lang="en-US" dirty="0"/>
          </a:p>
        </p:txBody>
      </p:sp>
      <p:sp>
        <p:nvSpPr>
          <p:cNvPr id="7" name="TextBox 6"/>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8" name="Picture 7"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13615715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4"/>
            <a:ext cx="10363200" cy="1500186"/>
          </a:xfrm>
        </p:spPr>
        <p:txBody>
          <a:bodyPr numCol="1" anchor="b"/>
          <a:lstStyle>
            <a:lvl1pPr marL="0" indent="0">
              <a:buNone/>
              <a:defRPr sz="2800" i="0">
                <a:solidFill>
                  <a:schemeClr val="tx1"/>
                </a:solidFill>
              </a:defRPr>
            </a:lvl1pPr>
            <a:lvl2pPr marL="609498" indent="0">
              <a:buNone/>
              <a:defRPr sz="2400">
                <a:solidFill>
                  <a:schemeClr val="tx1">
                    <a:tint val="75000"/>
                  </a:schemeClr>
                </a:solidFill>
              </a:defRPr>
            </a:lvl2pPr>
            <a:lvl3pPr marL="1218996" indent="0">
              <a:buNone/>
              <a:defRPr sz="2133">
                <a:solidFill>
                  <a:schemeClr val="tx1">
                    <a:tint val="75000"/>
                  </a:schemeClr>
                </a:solidFill>
              </a:defRPr>
            </a:lvl3pPr>
            <a:lvl4pPr marL="1828494" indent="0">
              <a:buNone/>
              <a:defRPr sz="1866">
                <a:solidFill>
                  <a:schemeClr val="tx1">
                    <a:tint val="75000"/>
                  </a:schemeClr>
                </a:solidFill>
              </a:defRPr>
            </a:lvl4pPr>
            <a:lvl5pPr marL="2437991" indent="0">
              <a:buNone/>
              <a:defRPr sz="1866">
                <a:solidFill>
                  <a:schemeClr val="tx1">
                    <a:tint val="75000"/>
                  </a:schemeClr>
                </a:solidFill>
              </a:defRPr>
            </a:lvl5pPr>
            <a:lvl6pPr marL="3047489" indent="0">
              <a:buNone/>
              <a:defRPr sz="1866">
                <a:solidFill>
                  <a:schemeClr val="tx1">
                    <a:tint val="75000"/>
                  </a:schemeClr>
                </a:solidFill>
              </a:defRPr>
            </a:lvl6pPr>
            <a:lvl7pPr marL="3656988" indent="0">
              <a:buNone/>
              <a:defRPr sz="1866">
                <a:solidFill>
                  <a:schemeClr val="tx1">
                    <a:tint val="75000"/>
                  </a:schemeClr>
                </a:solidFill>
              </a:defRPr>
            </a:lvl7pPr>
            <a:lvl8pPr marL="4266485" indent="0">
              <a:buNone/>
              <a:defRPr sz="1866">
                <a:solidFill>
                  <a:schemeClr val="tx1">
                    <a:tint val="75000"/>
                  </a:schemeClr>
                </a:solidFill>
              </a:defRPr>
            </a:lvl8pPr>
            <a:lvl9pPr marL="4875983" indent="0">
              <a:buNone/>
              <a:defRPr sz="1866">
                <a:solidFill>
                  <a:schemeClr val="tx1">
                    <a:tint val="75000"/>
                  </a:schemeClr>
                </a:solidFill>
              </a:defRPr>
            </a:lvl9pPr>
          </a:lstStyle>
          <a:p>
            <a:pPr lvl="0"/>
            <a:r>
              <a:rPr lang="en-US"/>
              <a:t>Edit Master text styles</a:t>
            </a:r>
          </a:p>
        </p:txBody>
      </p:sp>
      <p:sp>
        <p:nvSpPr>
          <p:cNvPr id="4" name="Title 3"/>
          <p:cNvSpPr>
            <a:spLocks noGrp="1"/>
          </p:cNvSpPr>
          <p:nvPr>
            <p:ph type="title"/>
          </p:nvPr>
        </p:nvSpPr>
        <p:spPr>
          <a:xfrm>
            <a:off x="914400" y="4495801"/>
            <a:ext cx="10363200" cy="762000"/>
          </a:xfrm>
        </p:spPr>
        <p:txBody>
          <a:bodyPr numCol="1"/>
          <a:lstStyle>
            <a:lvl1pPr algn="l">
              <a:defRPr>
                <a:solidFill>
                  <a:schemeClr val="tx1"/>
                </a:solidFill>
              </a:defRPr>
            </a:lvl1pPr>
          </a:lstStyle>
          <a:p>
            <a:r>
              <a:rPr lang="en-US"/>
              <a:t>Click to edit Master title style</a:t>
            </a:r>
            <a:endParaRPr lang="en-US" dirty="0"/>
          </a:p>
        </p:txBody>
      </p:sp>
      <p:sp>
        <p:nvSpPr>
          <p:cNvPr id="8" name="TextBox 7"/>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180716406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09600" y="390526"/>
            <a:ext cx="10972800" cy="762000"/>
          </a:xfrm>
        </p:spPr>
        <p:txBody>
          <a:bodyPr numCol="1"/>
          <a:lstStyle>
            <a:lvl1pPr algn="ctr">
              <a:defRPr>
                <a:solidFill>
                  <a:schemeClr val="tx1"/>
                </a:solidFill>
              </a:defRPr>
            </a:lvl1pPr>
          </a:lstStyle>
          <a:p>
            <a:r>
              <a:rPr lang="en-US" dirty="0"/>
              <a:t>Demo</a:t>
            </a:r>
          </a:p>
        </p:txBody>
      </p:sp>
      <p:sp>
        <p:nvSpPr>
          <p:cNvPr id="11"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0312785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4248254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775067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8261949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83" indent="0">
              <a:buNone/>
              <a:defRPr/>
            </a:lvl3pPr>
            <a:lvl4pPr marL="448164" indent="0">
              <a:buNone/>
              <a:defRPr/>
            </a:lvl4pPr>
            <a:lvl5pPr marL="67224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699546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269933"/>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489593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225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87567474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2211281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170839001"/>
      </p:ext>
    </p:extLst>
  </p:cSld>
  <p:clrMapOvr>
    <a:masterClrMapping/>
  </p:clrMapOvr>
  <p:transition spd="slow">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315801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770527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7585585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389186103"/>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91926506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3783722484"/>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5481290"/>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139772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10399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356648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396462474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84251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9831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59454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641775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theme" Target="../theme/theme2.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image" Target="../media/image12.png"/><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theme" Target="../theme/theme3.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19" Type="http://schemas.openxmlformats.org/officeDocument/2006/relationships/image" Target="../media/image12.png"/><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theme" Target="../theme/theme4.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87.xml"/><Relationship Id="rId7" Type="http://schemas.openxmlformats.org/officeDocument/2006/relationships/theme" Target="../theme/theme5.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5" Type="http://schemas.openxmlformats.org/officeDocument/2006/relationships/slideLayout" Target="../slideLayouts/slideLayout89.xml"/><Relationship Id="rId4" Type="http://schemas.openxmlformats.org/officeDocument/2006/relationships/slideLayout" Target="../slideLayouts/slideLayout8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image" Target="../media/image12.png"/><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10" Type="http://schemas.openxmlformats.org/officeDocument/2006/relationships/slideLayout" Target="../slideLayouts/slideLayout100.xml"/><Relationship Id="rId19" Type="http://schemas.openxmlformats.org/officeDocument/2006/relationships/theme" Target="../theme/theme6.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image" Target="../media/image12.png"/><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theme" Target="../theme/theme7.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image" Target="../media/image25.png"/><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theme" Target="../theme/theme8.xml"/><Relationship Id="rId2" Type="http://schemas.openxmlformats.org/officeDocument/2006/relationships/slideLayout" Target="../slideLayouts/slideLayout121.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26" Type="http://schemas.openxmlformats.org/officeDocument/2006/relationships/slideLayout" Target="../slideLayouts/slideLayout156.xml"/><Relationship Id="rId3" Type="http://schemas.openxmlformats.org/officeDocument/2006/relationships/slideLayout" Target="../slideLayouts/slideLayout133.xml"/><Relationship Id="rId21" Type="http://schemas.openxmlformats.org/officeDocument/2006/relationships/slideLayout" Target="../slideLayouts/slideLayout151.xml"/><Relationship Id="rId34" Type="http://schemas.openxmlformats.org/officeDocument/2006/relationships/theme" Target="../theme/theme9.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5" Type="http://schemas.openxmlformats.org/officeDocument/2006/relationships/slideLayout" Target="../slideLayouts/slideLayout155.xml"/><Relationship Id="rId33" Type="http://schemas.openxmlformats.org/officeDocument/2006/relationships/slideLayout" Target="../slideLayouts/slideLayout163.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29" Type="http://schemas.openxmlformats.org/officeDocument/2006/relationships/slideLayout" Target="../slideLayouts/slideLayout159.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24" Type="http://schemas.openxmlformats.org/officeDocument/2006/relationships/slideLayout" Target="../slideLayouts/slideLayout154.xml"/><Relationship Id="rId32" Type="http://schemas.openxmlformats.org/officeDocument/2006/relationships/slideLayout" Target="../slideLayouts/slideLayout162.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28" Type="http://schemas.openxmlformats.org/officeDocument/2006/relationships/slideLayout" Target="../slideLayouts/slideLayout158.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31" Type="http://schemas.openxmlformats.org/officeDocument/2006/relationships/slideLayout" Target="../slideLayouts/slideLayout161.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 Id="rId27" Type="http://schemas.openxmlformats.org/officeDocument/2006/relationships/slideLayout" Target="../slideLayouts/slideLayout157.xml"/><Relationship Id="rId30" Type="http://schemas.openxmlformats.org/officeDocument/2006/relationships/slideLayout" Target="../slideLayouts/slideLayout160.xml"/><Relationship Id="rId35" Type="http://schemas.openxmlformats.org/officeDocument/2006/relationships/image" Target="../media/image1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483754811"/>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2" r:id="rId28"/>
    <p:sldLayoutId id="2147483693" r:id="rId29"/>
    <p:sldLayoutId id="2147483694" r:id="rId30"/>
    <p:sldLayoutId id="2147483695" r:id="rId31"/>
    <p:sldLayoutId id="2147483696" r:id="rId32"/>
    <p:sldLayoutId id="2147483697" r:id="rId33"/>
    <p:sldLayoutId id="2147483698" r:id="rId34"/>
    <p:sldLayoutId id="2147483700" r:id="rId35"/>
    <p:sldLayoutId id="2147483660" r:id="rId36"/>
  </p:sldLayoutIdLst>
  <p:transition>
    <p:fade/>
  </p:transition>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527520631"/>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756400729"/>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a:xfrm>
            <a:off x="609600" y="1371600"/>
            <a:ext cx="109728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28" name="Rectangle 1026"/>
          <p:cNvSpPr>
            <a:spLocks noGrp="1" noChangeArrowheads="1"/>
          </p:cNvSpPr>
          <p:nvPr>
            <p:ph type="title"/>
          </p:nvPr>
        </p:nvSpPr>
        <p:spPr>
          <a:xfrm>
            <a:off x="609600" y="304800"/>
            <a:ext cx="109728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2404669865"/>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Lst>
  <p:transition>
    <p:fade/>
  </p:transition>
  <p:hf hdr="0" ftr="0" dt="0"/>
  <p:txStyles>
    <p:titleStyle>
      <a:lvl1pPr marL="0" indent="0" algn="ctr" defTabSz="-18494452" rtl="0" eaLnBrk="1" fontAlgn="base" hangingPunct="1">
        <a:spcBef>
          <a:spcPct val="0"/>
        </a:spcBef>
        <a:spcAft>
          <a:spcPct val="0"/>
        </a:spcAft>
        <a:defRPr lang="en-US" sz="3866" b="1" dirty="0" smtClean="0">
          <a:solidFill>
            <a:schemeClr val="tx2"/>
          </a:solidFill>
          <a:latin typeface="Calibri"/>
          <a:ea typeface="+mj-ea"/>
          <a:cs typeface="Segoe UI" pitchFamily="34" charset="0"/>
        </a:defRPr>
      </a:lvl1pPr>
      <a:lvl2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2pPr>
      <a:lvl3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3pPr>
      <a:lvl4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4pPr>
      <a:lvl5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5pPr>
      <a:lvl6pPr marL="609498" algn="l" eaLnBrk="1" fontAlgn="base" hangingPunct="1">
        <a:spcBef>
          <a:spcPct val="0"/>
        </a:spcBef>
        <a:spcAft>
          <a:spcPct val="0"/>
        </a:spcAft>
        <a:defRPr sz="3733" b="1">
          <a:solidFill>
            <a:schemeClr val="tx2">
              <a:alpha val="100000"/>
            </a:schemeClr>
          </a:solidFill>
          <a:latin typeface="Verdana"/>
        </a:defRPr>
      </a:lvl6pPr>
      <a:lvl7pPr marL="1218996" algn="l" eaLnBrk="1" fontAlgn="base" hangingPunct="1">
        <a:spcBef>
          <a:spcPct val="0"/>
        </a:spcBef>
        <a:spcAft>
          <a:spcPct val="0"/>
        </a:spcAft>
        <a:defRPr sz="3733" b="1">
          <a:solidFill>
            <a:schemeClr val="tx2">
              <a:alpha val="100000"/>
            </a:schemeClr>
          </a:solidFill>
          <a:latin typeface="Verdana"/>
        </a:defRPr>
      </a:lvl7pPr>
      <a:lvl8pPr marL="1828494" algn="l" eaLnBrk="1" fontAlgn="base" hangingPunct="1">
        <a:spcBef>
          <a:spcPct val="0"/>
        </a:spcBef>
        <a:spcAft>
          <a:spcPct val="0"/>
        </a:spcAft>
        <a:defRPr sz="3733" b="1">
          <a:solidFill>
            <a:schemeClr val="tx2">
              <a:alpha val="100000"/>
            </a:schemeClr>
          </a:solidFill>
          <a:latin typeface="Verdana"/>
        </a:defRPr>
      </a:lvl8pPr>
      <a:lvl9pPr marL="2437991" algn="l" eaLnBrk="1" fontAlgn="base" hangingPunct="1">
        <a:spcBef>
          <a:spcPct val="0"/>
        </a:spcBef>
        <a:spcAft>
          <a:spcPct val="0"/>
        </a:spcAft>
        <a:defRPr sz="3733" b="1">
          <a:solidFill>
            <a:schemeClr val="tx2">
              <a:alpha val="100000"/>
            </a:schemeClr>
          </a:solidFill>
          <a:latin typeface="Verdana"/>
        </a:defRPr>
      </a:lvl9pPr>
    </p:titleStyle>
    <p:bodyStyle>
      <a:lvl1pPr marL="457124" indent="-457124" algn="l" defTabSz="-18494452" rtl="0" eaLnBrk="1" fontAlgn="base" hangingPunct="1">
        <a:spcBef>
          <a:spcPct val="20000"/>
        </a:spcBef>
        <a:spcAft>
          <a:spcPct val="0"/>
        </a:spcAft>
        <a:buFont typeface="Wingdings" pitchFamily="2" charset="2"/>
        <a:buChar char="§"/>
        <a:defRPr sz="2800" b="1">
          <a:solidFill>
            <a:schemeClr val="tx1"/>
          </a:solidFill>
          <a:latin typeface="Calibri" pitchFamily="34" charset="0"/>
          <a:ea typeface="+mn-ea"/>
          <a:cs typeface="Segoe UI" pitchFamily="34" charset="0"/>
        </a:defRPr>
      </a:lvl1pPr>
      <a:lvl2pPr marL="990434" indent="-380936" algn="l" defTabSz="-18494452" rtl="0" eaLnBrk="1" fontAlgn="base" hangingPunct="1">
        <a:spcBef>
          <a:spcPct val="20000"/>
        </a:spcBef>
        <a:spcAft>
          <a:spcPct val="0"/>
        </a:spcAft>
        <a:buSzPct val="50000"/>
        <a:buFont typeface="Wingdings" pitchFamily="2" charset="2"/>
        <a:buChar char="o"/>
        <a:defRPr sz="2533">
          <a:solidFill>
            <a:schemeClr val="tx1"/>
          </a:solidFill>
          <a:latin typeface="Calibri Light" pitchFamily="34" charset="0"/>
          <a:cs typeface="Segoe UI" pitchFamily="34" charset="0"/>
        </a:defRPr>
      </a:lvl2pPr>
      <a:lvl3pPr marL="1523745" indent="-304749" algn="l" defTabSz="-18494452" rtl="0" eaLnBrk="1" fontAlgn="base" hangingPunct="1">
        <a:spcBef>
          <a:spcPct val="20000"/>
        </a:spcBef>
        <a:spcAft>
          <a:spcPct val="0"/>
        </a:spcAft>
        <a:buSzPct val="50000"/>
        <a:buFont typeface="Wingdings" pitchFamily="2" charset="2"/>
        <a:buChar char="o"/>
        <a:defRPr sz="2266">
          <a:solidFill>
            <a:schemeClr val="tx1"/>
          </a:solidFill>
          <a:latin typeface="Calibri Light" pitchFamily="34" charset="0"/>
          <a:cs typeface="Segoe UI" pitchFamily="34" charset="0"/>
        </a:defRPr>
      </a:lvl3pPr>
      <a:lvl4pPr marL="2133243" indent="-304749" algn="l" defTabSz="-18494452" rtl="0" eaLnBrk="1" fontAlgn="base" hangingPunct="1">
        <a:spcBef>
          <a:spcPct val="20000"/>
        </a:spcBef>
        <a:spcAft>
          <a:spcPct val="0"/>
        </a:spcAft>
        <a:buSzPct val="50000"/>
        <a:buFont typeface="Wingdings" pitchFamily="2" charset="2"/>
        <a:buChar char="o"/>
        <a:defRPr sz="2000">
          <a:solidFill>
            <a:schemeClr val="tx1"/>
          </a:solidFill>
          <a:latin typeface="Calibri Light" pitchFamily="34" charset="0"/>
          <a:cs typeface="Segoe UI" pitchFamily="34" charset="0"/>
        </a:defRPr>
      </a:lvl4pPr>
      <a:lvl5pPr marL="2742740" indent="-304749" algn="l" defTabSz="-18494452" rtl="0" eaLnBrk="1" fontAlgn="base" hangingPunct="1">
        <a:spcBef>
          <a:spcPct val="20000"/>
        </a:spcBef>
        <a:spcAft>
          <a:spcPct val="0"/>
        </a:spcAft>
        <a:buSzPct val="50000"/>
        <a:buFont typeface="Wingdings" pitchFamily="2" charset="2"/>
        <a:buChar char="o"/>
        <a:defRPr sz="1733">
          <a:solidFill>
            <a:schemeClr val="tx1"/>
          </a:solidFill>
          <a:latin typeface="Calibri Light" pitchFamily="34" charset="0"/>
          <a:cs typeface="Segoe UI" pitchFamily="34" charset="0"/>
        </a:defRPr>
      </a:lvl5pPr>
      <a:lvl6pPr marL="3352239"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6pPr>
      <a:lvl7pPr marL="3961736"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7pPr>
      <a:lvl8pPr marL="4571234"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8pPr>
      <a:lvl9pPr marL="5180732"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09498" algn="l" eaLnBrk="1" fontAlgn="base" hangingPunct="1">
        <a:spcBef>
          <a:spcPct val="0"/>
        </a:spcBef>
        <a:spcAft>
          <a:spcPct val="0"/>
        </a:spcAft>
        <a:defRPr>
          <a:solidFill>
            <a:schemeClr val="tx1">
              <a:alpha val="100000"/>
            </a:schemeClr>
          </a:solidFill>
          <a:latin typeface="Arial"/>
        </a:defRPr>
      </a:lvl2pPr>
      <a:lvl3pPr marL="1218996" algn="l" eaLnBrk="1" fontAlgn="base" hangingPunct="1">
        <a:spcBef>
          <a:spcPct val="0"/>
        </a:spcBef>
        <a:spcAft>
          <a:spcPct val="0"/>
        </a:spcAft>
        <a:defRPr>
          <a:solidFill>
            <a:schemeClr val="tx1">
              <a:alpha val="100000"/>
            </a:schemeClr>
          </a:solidFill>
          <a:latin typeface="Arial"/>
        </a:defRPr>
      </a:lvl3pPr>
      <a:lvl4pPr marL="1828494" algn="l" eaLnBrk="1" fontAlgn="base" hangingPunct="1">
        <a:spcBef>
          <a:spcPct val="0"/>
        </a:spcBef>
        <a:spcAft>
          <a:spcPct val="0"/>
        </a:spcAft>
        <a:defRPr>
          <a:solidFill>
            <a:schemeClr val="tx1">
              <a:alpha val="100000"/>
            </a:schemeClr>
          </a:solidFill>
          <a:latin typeface="Arial"/>
        </a:defRPr>
      </a:lvl4pPr>
      <a:lvl5pPr marL="2437991" algn="l" eaLnBrk="1" fontAlgn="base" hangingPunct="1">
        <a:spcBef>
          <a:spcPct val="0"/>
        </a:spcBef>
        <a:spcAft>
          <a:spcPct val="0"/>
        </a:spcAft>
        <a:defRPr>
          <a:solidFill>
            <a:schemeClr val="tx1">
              <a:alpha val="100000"/>
            </a:schemeClr>
          </a:solidFill>
          <a:latin typeface="Arial"/>
        </a:defRPr>
      </a:lvl5pPr>
      <a:lvl6pPr marL="3047489" algn="l" eaLnBrk="1" fontAlgn="base" hangingPunct="1">
        <a:spcBef>
          <a:spcPct val="0"/>
        </a:spcBef>
        <a:spcAft>
          <a:spcPct val="0"/>
        </a:spcAft>
        <a:defRPr>
          <a:solidFill>
            <a:schemeClr val="tx1">
              <a:alpha val="100000"/>
            </a:schemeClr>
          </a:solidFill>
          <a:latin typeface="Arial"/>
        </a:defRPr>
      </a:lvl6pPr>
      <a:lvl7pPr marL="3656988" algn="l" eaLnBrk="1" fontAlgn="base" hangingPunct="1">
        <a:spcBef>
          <a:spcPct val="0"/>
        </a:spcBef>
        <a:spcAft>
          <a:spcPct val="0"/>
        </a:spcAft>
        <a:defRPr>
          <a:solidFill>
            <a:schemeClr val="tx1">
              <a:alpha val="100000"/>
            </a:schemeClr>
          </a:solidFill>
          <a:latin typeface="Arial"/>
        </a:defRPr>
      </a:lvl7pPr>
      <a:lvl8pPr marL="4266485" algn="l" eaLnBrk="1" fontAlgn="base" hangingPunct="1">
        <a:spcBef>
          <a:spcPct val="0"/>
        </a:spcBef>
        <a:spcAft>
          <a:spcPct val="0"/>
        </a:spcAft>
        <a:defRPr>
          <a:solidFill>
            <a:schemeClr val="tx1">
              <a:alpha val="100000"/>
            </a:schemeClr>
          </a:solidFill>
          <a:latin typeface="Arial"/>
        </a:defRPr>
      </a:lvl8pPr>
      <a:lvl9pPr marL="4875983" algn="l" eaLnBrk="1" fontAlgn="base" hangingPunct="1">
        <a:spcBef>
          <a:spcPct val="0"/>
        </a:spcBef>
        <a:spcAft>
          <a:spcPct val="0"/>
        </a:spcAft>
        <a:defRPr>
          <a:solidFill>
            <a:schemeClr val="tx1">
              <a:alpha val="100000"/>
            </a:schemeClr>
          </a:solidFill>
          <a:latin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127661085"/>
      </p:ext>
    </p:extLst>
  </p:cSld>
  <p:clrMap bg1="dk1" tx1="lt1" bg2="dk2" tx2="lt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33358630"/>
      </p:ext>
    </p:extLst>
  </p:cSld>
  <p:clrMap bg1="dk1" tx1="lt1" bg2="dk2" tx2="lt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543542200"/>
      </p:ext>
    </p:extLst>
  </p:cSld>
  <p:clrMap bg1="dk1" tx1="lt1" bg2="dk2" tx2="lt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bg2"/>
              </a:gs>
              <a:gs pos="100000">
                <a:schemeClr val="bg2"/>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bg2"/>
              </a:gs>
              <a:gs pos="100000">
                <a:schemeClr val="bg2"/>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bg2"/>
              </a:gs>
              <a:gs pos="100000">
                <a:schemeClr val="bg2"/>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bg2"/>
              </a:gs>
              <a:gs pos="100000">
                <a:schemeClr val="bg2"/>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1574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472642"/>
            <a:ext cx="11541549" cy="276998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5038145" y="6439306"/>
            <a:ext cx="2114154" cy="442007"/>
          </a:xfrm>
          <a:prstGeom prst="rect">
            <a:avLst/>
          </a:prstGeom>
          <a:noFill/>
        </p:spPr>
        <p:txBody>
          <a:bodyPr wrap="non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pic>
        <p:nvPicPr>
          <p:cNvPr id="8" name="Picture 7"/>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bwMode="invGray">
          <a:xfrm>
            <a:off x="10790046" y="6500884"/>
            <a:ext cx="1277671" cy="280008"/>
          </a:xfrm>
          <a:prstGeom prst="rect">
            <a:avLst/>
          </a:prstGeom>
        </p:spPr>
      </p:pic>
    </p:spTree>
    <p:extLst>
      <p:ext uri="{BB962C8B-B14F-4D97-AF65-F5344CB8AC3E}">
        <p14:creationId xmlns:p14="http://schemas.microsoft.com/office/powerpoint/2010/main" val="1973674240"/>
      </p:ext>
    </p:extLst>
  </p:cSld>
  <p:clrMap bg1="dk1" tx1="lt1" bg2="dk2" tx2="lt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p:nvPicPr>
        <p:blipFill>
          <a:blip r:embed="rId35"/>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4260024807"/>
      </p:ext>
    </p:extLst>
  </p:cSld>
  <p:clrMap bg1="dk1" tx1="lt1" bg2="dk2" tx2="lt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 id="2147483823" r:id="rId20"/>
    <p:sldLayoutId id="2147483824" r:id="rId21"/>
    <p:sldLayoutId id="2147483825" r:id="rId22"/>
    <p:sldLayoutId id="2147483826" r:id="rId23"/>
    <p:sldLayoutId id="2147483827" r:id="rId24"/>
    <p:sldLayoutId id="2147483828" r:id="rId25"/>
    <p:sldLayoutId id="2147483829" r:id="rId26"/>
    <p:sldLayoutId id="2147483830" r:id="rId27"/>
    <p:sldLayoutId id="2147483831" r:id="rId28"/>
    <p:sldLayoutId id="2147483832" r:id="rId29"/>
    <p:sldLayoutId id="2147483833" r:id="rId30"/>
    <p:sldLayoutId id="2147483834" r:id="rId31"/>
    <p:sldLayoutId id="2147483835" r:id="rId32"/>
    <p:sldLayoutId id="2147483937" r:id="rId33"/>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158.xm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158.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158.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58.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158.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5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1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dirty="0"/>
              <a:t>Azure Networking</a:t>
            </a:r>
          </a:p>
        </p:txBody>
      </p:sp>
      <p:sp>
        <p:nvSpPr>
          <p:cNvPr id="3" name="Text Placeholder 2"/>
          <p:cNvSpPr>
            <a:spLocks noGrp="1"/>
          </p:cNvSpPr>
          <p:nvPr>
            <p:ph type="body" sz="quarter" idx="10"/>
          </p:nvPr>
        </p:nvSpPr>
        <p:spPr/>
        <p:txBody>
          <a:bodyPr/>
          <a:lstStyle/>
          <a:p>
            <a:r>
              <a:rPr lang="en-US" sz="2800" dirty="0"/>
              <a:t>David Benedic</a:t>
            </a:r>
          </a:p>
          <a:p>
            <a:r>
              <a:rPr lang="en-US" sz="2800" dirty="0"/>
              <a:t>Cardinal Solutions Group</a:t>
            </a:r>
          </a:p>
        </p:txBody>
      </p:sp>
    </p:spTree>
    <p:extLst>
      <p:ext uri="{BB962C8B-B14F-4D97-AF65-F5344CB8AC3E}">
        <p14:creationId xmlns:p14="http://schemas.microsoft.com/office/powerpoint/2010/main" val="4068670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loud 6"/>
          <p:cNvSpPr/>
          <p:nvPr/>
        </p:nvSpPr>
        <p:spPr bwMode="auto">
          <a:xfrm>
            <a:off x="573990" y="1883610"/>
            <a:ext cx="4844267" cy="2920206"/>
          </a:xfrm>
          <a:prstGeom prst="cloud">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a:t>Co-Existence – Gateway-to-Gateway</a:t>
            </a:r>
            <a:br>
              <a:rPr lang="en-US" dirty="0"/>
            </a:br>
            <a:endParaRPr lang="en-US" b="1"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66948" y="2158688"/>
            <a:ext cx="1369001" cy="1687373"/>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1576" y="2158688"/>
            <a:ext cx="1369001" cy="1687373"/>
          </a:xfrm>
          <a:prstGeom prst="rect">
            <a:avLst/>
          </a:prstGeom>
        </p:spPr>
      </p:pic>
      <p:sp>
        <p:nvSpPr>
          <p:cNvPr id="8" name="Rectangle 7"/>
          <p:cNvSpPr/>
          <p:nvPr/>
        </p:nvSpPr>
        <p:spPr bwMode="auto">
          <a:xfrm>
            <a:off x="1017326" y="3971034"/>
            <a:ext cx="3437247" cy="491249"/>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800" dirty="0">
                <a:solidFill>
                  <a:sysClr val="windowText" lastClr="000000"/>
                </a:solidFill>
              </a:rPr>
              <a:t>VNET in ASM</a:t>
            </a:r>
          </a:p>
        </p:txBody>
      </p:sp>
      <p:sp>
        <p:nvSpPr>
          <p:cNvPr id="9" name="Cloud 8"/>
          <p:cNvSpPr/>
          <p:nvPr/>
        </p:nvSpPr>
        <p:spPr bwMode="auto">
          <a:xfrm>
            <a:off x="7079987" y="1640260"/>
            <a:ext cx="4844267" cy="2920206"/>
          </a:xfrm>
          <a:prstGeom prst="cloud">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72944" y="1915338"/>
            <a:ext cx="1369001" cy="1687373"/>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17572" y="1915338"/>
            <a:ext cx="1369001" cy="1687373"/>
          </a:xfrm>
          <a:prstGeom prst="rect">
            <a:avLst/>
          </a:prstGeom>
        </p:spPr>
      </p:pic>
      <p:sp>
        <p:nvSpPr>
          <p:cNvPr id="12" name="Rectangle 11"/>
          <p:cNvSpPr/>
          <p:nvPr/>
        </p:nvSpPr>
        <p:spPr bwMode="auto">
          <a:xfrm>
            <a:off x="7523322" y="3727684"/>
            <a:ext cx="3437247" cy="491249"/>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800" dirty="0">
                <a:solidFill>
                  <a:sysClr val="windowText" lastClr="000000"/>
                </a:solidFill>
              </a:rPr>
              <a:t>VNET in ARM</a:t>
            </a:r>
          </a:p>
        </p:txBody>
      </p:sp>
      <p:sp>
        <p:nvSpPr>
          <p:cNvPr id="13" name="Rectangle 12"/>
          <p:cNvSpPr/>
          <p:nvPr/>
        </p:nvSpPr>
        <p:spPr bwMode="auto">
          <a:xfrm>
            <a:off x="4630199" y="2158688"/>
            <a:ext cx="788058" cy="1908254"/>
          </a:xfrm>
          <a:prstGeom prst="rect">
            <a:avLst/>
          </a:prstGeom>
          <a:solidFill>
            <a:schemeClr val="accent6">
              <a:lumMod val="25000"/>
              <a:lumOff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800" dirty="0">
                <a:solidFill>
                  <a:sysClr val="windowText" lastClr="000000"/>
                </a:solidFill>
              </a:rPr>
              <a:t>Gateway</a:t>
            </a:r>
          </a:p>
        </p:txBody>
      </p:sp>
      <p:sp>
        <p:nvSpPr>
          <p:cNvPr id="14" name="Rectangle 13"/>
          <p:cNvSpPr/>
          <p:nvPr/>
        </p:nvSpPr>
        <p:spPr bwMode="auto">
          <a:xfrm>
            <a:off x="6863219" y="2158688"/>
            <a:ext cx="788058" cy="1908254"/>
          </a:xfrm>
          <a:prstGeom prst="rect">
            <a:avLst/>
          </a:prstGeom>
          <a:solidFill>
            <a:schemeClr val="accent6">
              <a:lumMod val="25000"/>
              <a:lumOff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800" dirty="0">
                <a:solidFill>
                  <a:sysClr val="windowText" lastClr="000000"/>
                </a:solidFill>
              </a:rPr>
              <a:t>Gateway</a:t>
            </a:r>
          </a:p>
        </p:txBody>
      </p:sp>
      <p:cxnSp>
        <p:nvCxnSpPr>
          <p:cNvPr id="16" name="Straight Arrow Connector 15"/>
          <p:cNvCxnSpPr>
            <a:endCxn id="14" idx="1"/>
          </p:cNvCxnSpPr>
          <p:nvPr/>
        </p:nvCxnSpPr>
        <p:spPr>
          <a:xfrm>
            <a:off x="5418257" y="3100363"/>
            <a:ext cx="1444962" cy="12452"/>
          </a:xfrm>
          <a:prstGeom prst="straightConnector1">
            <a:avLst/>
          </a:prstGeom>
          <a:ln w="762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bwMode="auto">
          <a:xfrm rot="16200000">
            <a:off x="5090870" y="4684733"/>
            <a:ext cx="430492" cy="1195908"/>
          </a:xfrm>
          <a:prstGeom prst="rect">
            <a:avLst/>
          </a:prstGeom>
          <a:solidFill>
            <a:schemeClr val="accent6">
              <a:lumMod val="25000"/>
              <a:lumOff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800" dirty="0">
                <a:solidFill>
                  <a:sysClr val="windowText" lastClr="000000"/>
                </a:solidFill>
              </a:rPr>
              <a:t>VPN</a:t>
            </a:r>
          </a:p>
        </p:txBody>
      </p:sp>
      <p:cxnSp>
        <p:nvCxnSpPr>
          <p:cNvPr id="17" name="Straight Arrow Connector 16"/>
          <p:cNvCxnSpPr>
            <a:stCxn id="15" idx="3"/>
            <a:endCxn id="13" idx="2"/>
          </p:cNvCxnSpPr>
          <p:nvPr/>
        </p:nvCxnSpPr>
        <p:spPr>
          <a:xfrm flipH="1" flipV="1">
            <a:off x="5024228" y="4066942"/>
            <a:ext cx="281888" cy="1000499"/>
          </a:xfrm>
          <a:prstGeom prst="straightConnector1">
            <a:avLst/>
          </a:prstGeom>
          <a:ln w="762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Cloud 17"/>
          <p:cNvSpPr/>
          <p:nvPr/>
        </p:nvSpPr>
        <p:spPr bwMode="auto">
          <a:xfrm>
            <a:off x="3596077" y="5663229"/>
            <a:ext cx="4844267" cy="2920206"/>
          </a:xfrm>
          <a:prstGeom prst="cloud">
            <a:avLst/>
          </a:prstGeom>
          <a:solidFill>
            <a:schemeClr val="accent3">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 name="Freeform 18"/>
          <p:cNvSpPr>
            <a:spLocks noEditPoints="1"/>
          </p:cNvSpPr>
          <p:nvPr/>
        </p:nvSpPr>
        <p:spPr bwMode="auto">
          <a:xfrm>
            <a:off x="5618240" y="5504148"/>
            <a:ext cx="674046" cy="921202"/>
          </a:xfrm>
          <a:custGeom>
            <a:avLst/>
            <a:gdLst>
              <a:gd name="T0" fmla="*/ 0 w 1395"/>
              <a:gd name="T1" fmla="*/ 0 h 1715"/>
              <a:gd name="T2" fmla="*/ 0 w 1395"/>
              <a:gd name="T3" fmla="*/ 1715 h 1715"/>
              <a:gd name="T4" fmla="*/ 452 w 1395"/>
              <a:gd name="T5" fmla="*/ 1715 h 1715"/>
              <a:gd name="T6" fmla="*/ 452 w 1395"/>
              <a:gd name="T7" fmla="*/ 1364 h 1715"/>
              <a:gd name="T8" fmla="*/ 635 w 1395"/>
              <a:gd name="T9" fmla="*/ 1364 h 1715"/>
              <a:gd name="T10" fmla="*/ 635 w 1395"/>
              <a:gd name="T11" fmla="*/ 1715 h 1715"/>
              <a:gd name="T12" fmla="*/ 768 w 1395"/>
              <a:gd name="T13" fmla="*/ 1715 h 1715"/>
              <a:gd name="T14" fmla="*/ 768 w 1395"/>
              <a:gd name="T15" fmla="*/ 1364 h 1715"/>
              <a:gd name="T16" fmla="*/ 950 w 1395"/>
              <a:gd name="T17" fmla="*/ 1364 h 1715"/>
              <a:gd name="T18" fmla="*/ 950 w 1395"/>
              <a:gd name="T19" fmla="*/ 1715 h 1715"/>
              <a:gd name="T20" fmla="*/ 1395 w 1395"/>
              <a:gd name="T21" fmla="*/ 1715 h 1715"/>
              <a:gd name="T22" fmla="*/ 1395 w 1395"/>
              <a:gd name="T23" fmla="*/ 0 h 1715"/>
              <a:gd name="T24" fmla="*/ 0 w 1395"/>
              <a:gd name="T25" fmla="*/ 0 h 1715"/>
              <a:gd name="T26" fmla="*/ 1263 w 1395"/>
              <a:gd name="T27" fmla="*/ 1253 h 1715"/>
              <a:gd name="T28" fmla="*/ 137 w 1395"/>
              <a:gd name="T29" fmla="*/ 1253 h 1715"/>
              <a:gd name="T30" fmla="*/ 137 w 1395"/>
              <a:gd name="T31" fmla="*/ 1070 h 1715"/>
              <a:gd name="T32" fmla="*/ 1263 w 1395"/>
              <a:gd name="T33" fmla="*/ 1070 h 1715"/>
              <a:gd name="T34" fmla="*/ 1263 w 1395"/>
              <a:gd name="T35" fmla="*/ 1253 h 1715"/>
              <a:gd name="T36" fmla="*/ 1263 w 1395"/>
              <a:gd name="T37" fmla="*/ 940 h 1715"/>
              <a:gd name="T38" fmla="*/ 137 w 1395"/>
              <a:gd name="T39" fmla="*/ 940 h 1715"/>
              <a:gd name="T40" fmla="*/ 137 w 1395"/>
              <a:gd name="T41" fmla="*/ 758 h 1715"/>
              <a:gd name="T42" fmla="*/ 1263 w 1395"/>
              <a:gd name="T43" fmla="*/ 758 h 1715"/>
              <a:gd name="T44" fmla="*/ 1263 w 1395"/>
              <a:gd name="T45" fmla="*/ 940 h 1715"/>
              <a:gd name="T46" fmla="*/ 1263 w 1395"/>
              <a:gd name="T47" fmla="*/ 627 h 1715"/>
              <a:gd name="T48" fmla="*/ 137 w 1395"/>
              <a:gd name="T49" fmla="*/ 627 h 1715"/>
              <a:gd name="T50" fmla="*/ 137 w 1395"/>
              <a:gd name="T51" fmla="*/ 445 h 1715"/>
              <a:gd name="T52" fmla="*/ 1263 w 1395"/>
              <a:gd name="T53" fmla="*/ 445 h 1715"/>
              <a:gd name="T54" fmla="*/ 1263 w 1395"/>
              <a:gd name="T55" fmla="*/ 627 h 1715"/>
              <a:gd name="T56" fmla="*/ 1263 w 1395"/>
              <a:gd name="T57" fmla="*/ 315 h 1715"/>
              <a:gd name="T58" fmla="*/ 137 w 1395"/>
              <a:gd name="T59" fmla="*/ 315 h 1715"/>
              <a:gd name="T60" fmla="*/ 137 w 1395"/>
              <a:gd name="T61" fmla="*/ 133 h 1715"/>
              <a:gd name="T62" fmla="*/ 1263 w 1395"/>
              <a:gd name="T63" fmla="*/ 133 h 1715"/>
              <a:gd name="T64" fmla="*/ 1263 w 1395"/>
              <a:gd name="T65" fmla="*/ 315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5" h="1715">
                <a:moveTo>
                  <a:pt x="0" y="0"/>
                </a:moveTo>
                <a:lnTo>
                  <a:pt x="0" y="1715"/>
                </a:lnTo>
                <a:lnTo>
                  <a:pt x="452" y="1715"/>
                </a:lnTo>
                <a:lnTo>
                  <a:pt x="452" y="1364"/>
                </a:lnTo>
                <a:lnTo>
                  <a:pt x="635" y="1364"/>
                </a:lnTo>
                <a:lnTo>
                  <a:pt x="635" y="1715"/>
                </a:lnTo>
                <a:lnTo>
                  <a:pt x="768" y="1715"/>
                </a:lnTo>
                <a:lnTo>
                  <a:pt x="768" y="1364"/>
                </a:lnTo>
                <a:lnTo>
                  <a:pt x="950" y="1364"/>
                </a:lnTo>
                <a:lnTo>
                  <a:pt x="950" y="1715"/>
                </a:lnTo>
                <a:lnTo>
                  <a:pt x="1395" y="1715"/>
                </a:lnTo>
                <a:lnTo>
                  <a:pt x="1395" y="0"/>
                </a:lnTo>
                <a:lnTo>
                  <a:pt x="0" y="0"/>
                </a:lnTo>
                <a:close/>
                <a:moveTo>
                  <a:pt x="1263" y="1253"/>
                </a:moveTo>
                <a:lnTo>
                  <a:pt x="137" y="1253"/>
                </a:lnTo>
                <a:lnTo>
                  <a:pt x="137" y="1070"/>
                </a:lnTo>
                <a:lnTo>
                  <a:pt x="1263" y="1070"/>
                </a:lnTo>
                <a:lnTo>
                  <a:pt x="1263" y="1253"/>
                </a:lnTo>
                <a:close/>
                <a:moveTo>
                  <a:pt x="1263" y="940"/>
                </a:moveTo>
                <a:lnTo>
                  <a:pt x="137" y="940"/>
                </a:lnTo>
                <a:lnTo>
                  <a:pt x="137" y="758"/>
                </a:lnTo>
                <a:lnTo>
                  <a:pt x="1263" y="758"/>
                </a:lnTo>
                <a:lnTo>
                  <a:pt x="1263" y="940"/>
                </a:lnTo>
                <a:close/>
                <a:moveTo>
                  <a:pt x="1263" y="627"/>
                </a:moveTo>
                <a:lnTo>
                  <a:pt x="137" y="627"/>
                </a:lnTo>
                <a:lnTo>
                  <a:pt x="137" y="445"/>
                </a:lnTo>
                <a:lnTo>
                  <a:pt x="1263" y="445"/>
                </a:lnTo>
                <a:lnTo>
                  <a:pt x="1263" y="627"/>
                </a:lnTo>
                <a:close/>
                <a:moveTo>
                  <a:pt x="1263" y="315"/>
                </a:moveTo>
                <a:lnTo>
                  <a:pt x="137" y="315"/>
                </a:lnTo>
                <a:lnTo>
                  <a:pt x="137" y="133"/>
                </a:lnTo>
                <a:lnTo>
                  <a:pt x="1263" y="133"/>
                </a:lnTo>
                <a:lnTo>
                  <a:pt x="1263" y="315"/>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0" name="Freeform 19"/>
          <p:cNvSpPr>
            <a:spLocks noEditPoints="1"/>
          </p:cNvSpPr>
          <p:nvPr/>
        </p:nvSpPr>
        <p:spPr bwMode="auto">
          <a:xfrm>
            <a:off x="5905074" y="4831109"/>
            <a:ext cx="673079" cy="1594243"/>
          </a:xfrm>
          <a:custGeom>
            <a:avLst/>
            <a:gdLst>
              <a:gd name="T0" fmla="*/ 0 w 1393"/>
              <a:gd name="T1" fmla="*/ 0 h 2968"/>
              <a:gd name="T2" fmla="*/ 0 w 1393"/>
              <a:gd name="T3" fmla="*/ 1158 h 2968"/>
              <a:gd name="T4" fmla="*/ 137 w 1393"/>
              <a:gd name="T5" fmla="*/ 1158 h 2968"/>
              <a:gd name="T6" fmla="*/ 137 w 1393"/>
              <a:gd name="T7" fmla="*/ 1073 h 2968"/>
              <a:gd name="T8" fmla="*/ 1263 w 1393"/>
              <a:gd name="T9" fmla="*/ 1073 h 2968"/>
              <a:gd name="T10" fmla="*/ 1263 w 1393"/>
              <a:gd name="T11" fmla="*/ 1253 h 2968"/>
              <a:gd name="T12" fmla="*/ 696 w 1393"/>
              <a:gd name="T13" fmla="*/ 1253 h 2968"/>
              <a:gd name="T14" fmla="*/ 696 w 1393"/>
              <a:gd name="T15" fmla="*/ 1386 h 2968"/>
              <a:gd name="T16" fmla="*/ 1263 w 1393"/>
              <a:gd name="T17" fmla="*/ 1386 h 2968"/>
              <a:gd name="T18" fmla="*/ 1263 w 1393"/>
              <a:gd name="T19" fmla="*/ 1568 h 2968"/>
              <a:gd name="T20" fmla="*/ 696 w 1393"/>
              <a:gd name="T21" fmla="*/ 1568 h 2968"/>
              <a:gd name="T22" fmla="*/ 696 w 1393"/>
              <a:gd name="T23" fmla="*/ 1698 h 2968"/>
              <a:gd name="T24" fmla="*/ 1263 w 1393"/>
              <a:gd name="T25" fmla="*/ 1698 h 2968"/>
              <a:gd name="T26" fmla="*/ 1263 w 1393"/>
              <a:gd name="T27" fmla="*/ 1880 h 2968"/>
              <a:gd name="T28" fmla="*/ 696 w 1393"/>
              <a:gd name="T29" fmla="*/ 1880 h 2968"/>
              <a:gd name="T30" fmla="*/ 696 w 1393"/>
              <a:gd name="T31" fmla="*/ 2011 h 2968"/>
              <a:gd name="T32" fmla="*/ 1263 w 1393"/>
              <a:gd name="T33" fmla="*/ 2011 h 2968"/>
              <a:gd name="T34" fmla="*/ 1263 w 1393"/>
              <a:gd name="T35" fmla="*/ 2193 h 2968"/>
              <a:gd name="T36" fmla="*/ 696 w 1393"/>
              <a:gd name="T37" fmla="*/ 2193 h 2968"/>
              <a:gd name="T38" fmla="*/ 696 w 1393"/>
              <a:gd name="T39" fmla="*/ 2323 h 2968"/>
              <a:gd name="T40" fmla="*/ 1263 w 1393"/>
              <a:gd name="T41" fmla="*/ 2323 h 2968"/>
              <a:gd name="T42" fmla="*/ 1263 w 1393"/>
              <a:gd name="T43" fmla="*/ 2506 h 2968"/>
              <a:gd name="T44" fmla="*/ 696 w 1393"/>
              <a:gd name="T45" fmla="*/ 2506 h 2968"/>
              <a:gd name="T46" fmla="*/ 696 w 1393"/>
              <a:gd name="T47" fmla="*/ 2968 h 2968"/>
              <a:gd name="T48" fmla="*/ 767 w 1393"/>
              <a:gd name="T49" fmla="*/ 2968 h 2968"/>
              <a:gd name="T50" fmla="*/ 767 w 1393"/>
              <a:gd name="T51" fmla="*/ 2617 h 2968"/>
              <a:gd name="T52" fmla="*/ 947 w 1393"/>
              <a:gd name="T53" fmla="*/ 2617 h 2968"/>
              <a:gd name="T54" fmla="*/ 947 w 1393"/>
              <a:gd name="T55" fmla="*/ 2968 h 2968"/>
              <a:gd name="T56" fmla="*/ 1393 w 1393"/>
              <a:gd name="T57" fmla="*/ 2968 h 2968"/>
              <a:gd name="T58" fmla="*/ 1393 w 1393"/>
              <a:gd name="T59" fmla="*/ 0 h 2968"/>
              <a:gd name="T60" fmla="*/ 0 w 1393"/>
              <a:gd name="T61" fmla="*/ 0 h 2968"/>
              <a:gd name="T62" fmla="*/ 1263 w 1393"/>
              <a:gd name="T63" fmla="*/ 940 h 2968"/>
              <a:gd name="T64" fmla="*/ 137 w 1393"/>
              <a:gd name="T65" fmla="*/ 940 h 2968"/>
              <a:gd name="T66" fmla="*/ 137 w 1393"/>
              <a:gd name="T67" fmla="*/ 760 h 2968"/>
              <a:gd name="T68" fmla="*/ 1263 w 1393"/>
              <a:gd name="T69" fmla="*/ 760 h 2968"/>
              <a:gd name="T70" fmla="*/ 1263 w 1393"/>
              <a:gd name="T71" fmla="*/ 940 h 2968"/>
              <a:gd name="T72" fmla="*/ 1263 w 1393"/>
              <a:gd name="T73" fmla="*/ 632 h 2968"/>
              <a:gd name="T74" fmla="*/ 137 w 1393"/>
              <a:gd name="T75" fmla="*/ 632 h 2968"/>
              <a:gd name="T76" fmla="*/ 137 w 1393"/>
              <a:gd name="T77" fmla="*/ 450 h 2968"/>
              <a:gd name="T78" fmla="*/ 1263 w 1393"/>
              <a:gd name="T79" fmla="*/ 450 h 2968"/>
              <a:gd name="T80" fmla="*/ 1263 w 1393"/>
              <a:gd name="T81" fmla="*/ 632 h 2968"/>
              <a:gd name="T82" fmla="*/ 1263 w 1393"/>
              <a:gd name="T83" fmla="*/ 320 h 2968"/>
              <a:gd name="T84" fmla="*/ 137 w 1393"/>
              <a:gd name="T85" fmla="*/ 320 h 2968"/>
              <a:gd name="T86" fmla="*/ 137 w 1393"/>
              <a:gd name="T87" fmla="*/ 137 h 2968"/>
              <a:gd name="T88" fmla="*/ 1263 w 1393"/>
              <a:gd name="T89" fmla="*/ 137 h 2968"/>
              <a:gd name="T90" fmla="*/ 1263 w 1393"/>
              <a:gd name="T91" fmla="*/ 320 h 2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93" h="2968">
                <a:moveTo>
                  <a:pt x="0" y="0"/>
                </a:moveTo>
                <a:lnTo>
                  <a:pt x="0" y="1158"/>
                </a:lnTo>
                <a:lnTo>
                  <a:pt x="137" y="1158"/>
                </a:lnTo>
                <a:lnTo>
                  <a:pt x="137" y="1073"/>
                </a:lnTo>
                <a:lnTo>
                  <a:pt x="1263" y="1073"/>
                </a:lnTo>
                <a:lnTo>
                  <a:pt x="1263" y="1253"/>
                </a:lnTo>
                <a:lnTo>
                  <a:pt x="696" y="1253"/>
                </a:lnTo>
                <a:lnTo>
                  <a:pt x="696" y="1386"/>
                </a:lnTo>
                <a:lnTo>
                  <a:pt x="1263" y="1386"/>
                </a:lnTo>
                <a:lnTo>
                  <a:pt x="1263" y="1568"/>
                </a:lnTo>
                <a:lnTo>
                  <a:pt x="696" y="1568"/>
                </a:lnTo>
                <a:lnTo>
                  <a:pt x="696" y="1698"/>
                </a:lnTo>
                <a:lnTo>
                  <a:pt x="1263" y="1698"/>
                </a:lnTo>
                <a:lnTo>
                  <a:pt x="1263" y="1880"/>
                </a:lnTo>
                <a:lnTo>
                  <a:pt x="696" y="1880"/>
                </a:lnTo>
                <a:lnTo>
                  <a:pt x="696" y="2011"/>
                </a:lnTo>
                <a:lnTo>
                  <a:pt x="1263" y="2011"/>
                </a:lnTo>
                <a:lnTo>
                  <a:pt x="1263" y="2193"/>
                </a:lnTo>
                <a:lnTo>
                  <a:pt x="696" y="2193"/>
                </a:lnTo>
                <a:lnTo>
                  <a:pt x="696" y="2323"/>
                </a:lnTo>
                <a:lnTo>
                  <a:pt x="1263" y="2323"/>
                </a:lnTo>
                <a:lnTo>
                  <a:pt x="1263" y="2506"/>
                </a:lnTo>
                <a:lnTo>
                  <a:pt x="696" y="2506"/>
                </a:lnTo>
                <a:lnTo>
                  <a:pt x="696" y="2968"/>
                </a:lnTo>
                <a:lnTo>
                  <a:pt x="767" y="2968"/>
                </a:lnTo>
                <a:lnTo>
                  <a:pt x="767" y="2617"/>
                </a:lnTo>
                <a:lnTo>
                  <a:pt x="947" y="2617"/>
                </a:lnTo>
                <a:lnTo>
                  <a:pt x="947" y="2968"/>
                </a:lnTo>
                <a:lnTo>
                  <a:pt x="1393" y="2968"/>
                </a:lnTo>
                <a:lnTo>
                  <a:pt x="1393" y="0"/>
                </a:lnTo>
                <a:lnTo>
                  <a:pt x="0" y="0"/>
                </a:lnTo>
                <a:close/>
                <a:moveTo>
                  <a:pt x="1263" y="940"/>
                </a:moveTo>
                <a:lnTo>
                  <a:pt x="137" y="940"/>
                </a:lnTo>
                <a:lnTo>
                  <a:pt x="137" y="760"/>
                </a:lnTo>
                <a:lnTo>
                  <a:pt x="1263" y="760"/>
                </a:lnTo>
                <a:lnTo>
                  <a:pt x="1263" y="940"/>
                </a:lnTo>
                <a:close/>
                <a:moveTo>
                  <a:pt x="1263" y="632"/>
                </a:moveTo>
                <a:lnTo>
                  <a:pt x="137" y="632"/>
                </a:lnTo>
                <a:lnTo>
                  <a:pt x="137" y="450"/>
                </a:lnTo>
                <a:lnTo>
                  <a:pt x="1263" y="450"/>
                </a:lnTo>
                <a:lnTo>
                  <a:pt x="1263" y="632"/>
                </a:lnTo>
                <a:close/>
                <a:moveTo>
                  <a:pt x="1263" y="320"/>
                </a:moveTo>
                <a:lnTo>
                  <a:pt x="137" y="320"/>
                </a:lnTo>
                <a:lnTo>
                  <a:pt x="137" y="137"/>
                </a:lnTo>
                <a:lnTo>
                  <a:pt x="1263" y="137"/>
                </a:lnTo>
                <a:lnTo>
                  <a:pt x="1263" y="320"/>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1" name="Rectangle 20"/>
          <p:cNvSpPr/>
          <p:nvPr/>
        </p:nvSpPr>
        <p:spPr bwMode="auto">
          <a:xfrm rot="16200000">
            <a:off x="6894670" y="4756971"/>
            <a:ext cx="394029" cy="1119187"/>
          </a:xfrm>
          <a:prstGeom prst="rect">
            <a:avLst/>
          </a:prstGeom>
          <a:solidFill>
            <a:schemeClr val="accent6">
              <a:lumMod val="25000"/>
              <a:lumOff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800" dirty="0">
                <a:solidFill>
                  <a:sysClr val="windowText" lastClr="000000"/>
                </a:solidFill>
              </a:rPr>
              <a:t>VPN</a:t>
            </a:r>
          </a:p>
        </p:txBody>
      </p:sp>
      <p:cxnSp>
        <p:nvCxnSpPr>
          <p:cNvPr id="22" name="Straight Arrow Connector 21"/>
          <p:cNvCxnSpPr>
            <a:stCxn id="21" idx="3"/>
            <a:endCxn id="14" idx="2"/>
          </p:cNvCxnSpPr>
          <p:nvPr/>
        </p:nvCxnSpPr>
        <p:spPr>
          <a:xfrm flipV="1">
            <a:off x="7091685" y="4066941"/>
            <a:ext cx="165562" cy="1052609"/>
          </a:xfrm>
          <a:prstGeom prst="straightConnector1">
            <a:avLst/>
          </a:prstGeom>
          <a:ln w="762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7"/>
          <p:cNvSpPr txBox="1"/>
          <p:nvPr/>
        </p:nvSpPr>
        <p:spPr bwMode="white">
          <a:xfrm>
            <a:off x="183375" y="6540388"/>
            <a:ext cx="336861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defRPr/>
            </a:pPr>
            <a:r>
              <a:rPr lang="en-US" sz="1028" spc="147" dirty="0">
                <a:gradFill>
                  <a:gsLst>
                    <a:gs pos="0">
                      <a:srgbClr val="FFFFFF">
                        <a:alpha val="50000"/>
                      </a:srgbClr>
                    </a:gs>
                    <a:gs pos="86000">
                      <a:srgbClr val="FFFFFF">
                        <a:alpha val="50000"/>
                      </a:srgbClr>
                    </a:gs>
                  </a:gsLst>
                  <a:lin ang="5400000" scaled="0"/>
                </a:gradFill>
              </a:rPr>
              <a:t>NDA Confidential - Royal Philips Electronics</a:t>
            </a:r>
          </a:p>
        </p:txBody>
      </p:sp>
    </p:spTree>
    <p:extLst>
      <p:ext uri="{BB962C8B-B14F-4D97-AF65-F5344CB8AC3E}">
        <p14:creationId xmlns:p14="http://schemas.microsoft.com/office/powerpoint/2010/main" val="294158838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a:t>Co-Existence – </a:t>
            </a:r>
            <a:r>
              <a:rPr lang="en-US" sz="4400" dirty="0"/>
              <a:t>ExpressRoute to ExpressRoute</a:t>
            </a:r>
            <a:br>
              <a:rPr lang="en-US" dirty="0"/>
            </a:br>
            <a:endParaRPr lang="en-US" b="1" dirty="0"/>
          </a:p>
        </p:txBody>
      </p:sp>
      <p:sp>
        <p:nvSpPr>
          <p:cNvPr id="24" name="Cloud 23"/>
          <p:cNvSpPr/>
          <p:nvPr/>
        </p:nvSpPr>
        <p:spPr bwMode="auto">
          <a:xfrm>
            <a:off x="573990" y="1842115"/>
            <a:ext cx="4844267" cy="2920206"/>
          </a:xfrm>
          <a:prstGeom prst="cloud">
            <a:avLst/>
          </a:prstGeom>
          <a:solidFill>
            <a:schemeClr val="accent6">
              <a:lumMod val="10000"/>
              <a:lumOff val="90000"/>
            </a:schemeClr>
          </a:solidFill>
          <a:ln w="3175">
            <a:solidFill>
              <a:schemeClr val="bg1">
                <a:lumMod val="50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5" name="Cloud 24"/>
          <p:cNvSpPr/>
          <p:nvPr/>
        </p:nvSpPr>
        <p:spPr bwMode="auto">
          <a:xfrm>
            <a:off x="7079987" y="1598765"/>
            <a:ext cx="4844267" cy="2920206"/>
          </a:xfrm>
          <a:prstGeom prst="cloud">
            <a:avLst/>
          </a:prstGeom>
          <a:solidFill>
            <a:schemeClr val="accent6">
              <a:lumMod val="10000"/>
              <a:lumOff val="90000"/>
            </a:schemeClr>
          </a:solidFill>
          <a:ln w="3175">
            <a:solidFill>
              <a:schemeClr val="bg1">
                <a:lumMod val="50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66948" y="2185980"/>
            <a:ext cx="1369001" cy="1687373"/>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1576" y="2185980"/>
            <a:ext cx="1369001" cy="1687373"/>
          </a:xfrm>
          <a:prstGeom prst="rect">
            <a:avLst/>
          </a:prstGeom>
        </p:spPr>
      </p:pic>
      <p:sp>
        <p:nvSpPr>
          <p:cNvPr id="8" name="Rectangle 7"/>
          <p:cNvSpPr/>
          <p:nvPr/>
        </p:nvSpPr>
        <p:spPr bwMode="auto">
          <a:xfrm>
            <a:off x="1017326" y="3998327"/>
            <a:ext cx="3437247" cy="491249"/>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800" dirty="0">
                <a:solidFill>
                  <a:sysClr val="windowText" lastClr="000000"/>
                </a:solidFill>
              </a:rPr>
              <a:t>VNET in ASM</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72944" y="1942630"/>
            <a:ext cx="1369001" cy="1687373"/>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17572" y="1942630"/>
            <a:ext cx="1369001" cy="1687373"/>
          </a:xfrm>
          <a:prstGeom prst="rect">
            <a:avLst/>
          </a:prstGeom>
        </p:spPr>
      </p:pic>
      <p:sp>
        <p:nvSpPr>
          <p:cNvPr id="12" name="Rectangle 11"/>
          <p:cNvSpPr/>
          <p:nvPr/>
        </p:nvSpPr>
        <p:spPr bwMode="auto">
          <a:xfrm>
            <a:off x="7523322" y="3754977"/>
            <a:ext cx="3437247" cy="491249"/>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800" dirty="0">
                <a:solidFill>
                  <a:sysClr val="windowText" lastClr="000000"/>
                </a:solidFill>
              </a:rPr>
              <a:t>VNET in ARM</a:t>
            </a:r>
          </a:p>
        </p:txBody>
      </p:sp>
      <p:sp>
        <p:nvSpPr>
          <p:cNvPr id="13" name="Rectangle 12"/>
          <p:cNvSpPr/>
          <p:nvPr/>
        </p:nvSpPr>
        <p:spPr bwMode="auto">
          <a:xfrm rot="16200000">
            <a:off x="4365629" y="3964700"/>
            <a:ext cx="391820" cy="2687072"/>
          </a:xfrm>
          <a:prstGeom prst="rect">
            <a:avLst/>
          </a:prstGeom>
          <a:solidFill>
            <a:schemeClr val="accent6">
              <a:lumMod val="25000"/>
              <a:lumOff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800" dirty="0">
                <a:solidFill>
                  <a:sysClr val="windowText" lastClr="000000"/>
                </a:solidFill>
              </a:rPr>
              <a:t>ASM ER Circuit</a:t>
            </a:r>
          </a:p>
        </p:txBody>
      </p:sp>
      <p:cxnSp>
        <p:nvCxnSpPr>
          <p:cNvPr id="16" name="Straight Arrow Connector 15"/>
          <p:cNvCxnSpPr>
            <a:stCxn id="13" idx="3"/>
            <a:endCxn id="22" idx="2"/>
          </p:cNvCxnSpPr>
          <p:nvPr/>
        </p:nvCxnSpPr>
        <p:spPr>
          <a:xfrm flipV="1">
            <a:off x="4561540" y="4066941"/>
            <a:ext cx="462688" cy="1045384"/>
          </a:xfrm>
          <a:prstGeom prst="straightConnector1">
            <a:avLst/>
          </a:prstGeom>
          <a:ln w="762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Cloud 17"/>
          <p:cNvSpPr/>
          <p:nvPr/>
        </p:nvSpPr>
        <p:spPr bwMode="auto">
          <a:xfrm>
            <a:off x="3596077" y="5663229"/>
            <a:ext cx="4844267" cy="2920206"/>
          </a:xfrm>
          <a:prstGeom prst="cloud">
            <a:avLst/>
          </a:prstGeom>
          <a:solidFill>
            <a:schemeClr val="accent3">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 name="Freeform 14"/>
          <p:cNvSpPr>
            <a:spLocks noEditPoints="1"/>
          </p:cNvSpPr>
          <p:nvPr/>
        </p:nvSpPr>
        <p:spPr bwMode="auto">
          <a:xfrm>
            <a:off x="5618240" y="5504148"/>
            <a:ext cx="674046" cy="921202"/>
          </a:xfrm>
          <a:custGeom>
            <a:avLst/>
            <a:gdLst>
              <a:gd name="T0" fmla="*/ 0 w 1395"/>
              <a:gd name="T1" fmla="*/ 0 h 1715"/>
              <a:gd name="T2" fmla="*/ 0 w 1395"/>
              <a:gd name="T3" fmla="*/ 1715 h 1715"/>
              <a:gd name="T4" fmla="*/ 452 w 1395"/>
              <a:gd name="T5" fmla="*/ 1715 h 1715"/>
              <a:gd name="T6" fmla="*/ 452 w 1395"/>
              <a:gd name="T7" fmla="*/ 1364 h 1715"/>
              <a:gd name="T8" fmla="*/ 635 w 1395"/>
              <a:gd name="T9" fmla="*/ 1364 h 1715"/>
              <a:gd name="T10" fmla="*/ 635 w 1395"/>
              <a:gd name="T11" fmla="*/ 1715 h 1715"/>
              <a:gd name="T12" fmla="*/ 768 w 1395"/>
              <a:gd name="T13" fmla="*/ 1715 h 1715"/>
              <a:gd name="T14" fmla="*/ 768 w 1395"/>
              <a:gd name="T15" fmla="*/ 1364 h 1715"/>
              <a:gd name="T16" fmla="*/ 950 w 1395"/>
              <a:gd name="T17" fmla="*/ 1364 h 1715"/>
              <a:gd name="T18" fmla="*/ 950 w 1395"/>
              <a:gd name="T19" fmla="*/ 1715 h 1715"/>
              <a:gd name="T20" fmla="*/ 1395 w 1395"/>
              <a:gd name="T21" fmla="*/ 1715 h 1715"/>
              <a:gd name="T22" fmla="*/ 1395 w 1395"/>
              <a:gd name="T23" fmla="*/ 0 h 1715"/>
              <a:gd name="T24" fmla="*/ 0 w 1395"/>
              <a:gd name="T25" fmla="*/ 0 h 1715"/>
              <a:gd name="T26" fmla="*/ 1263 w 1395"/>
              <a:gd name="T27" fmla="*/ 1253 h 1715"/>
              <a:gd name="T28" fmla="*/ 137 w 1395"/>
              <a:gd name="T29" fmla="*/ 1253 h 1715"/>
              <a:gd name="T30" fmla="*/ 137 w 1395"/>
              <a:gd name="T31" fmla="*/ 1070 h 1715"/>
              <a:gd name="T32" fmla="*/ 1263 w 1395"/>
              <a:gd name="T33" fmla="*/ 1070 h 1715"/>
              <a:gd name="T34" fmla="*/ 1263 w 1395"/>
              <a:gd name="T35" fmla="*/ 1253 h 1715"/>
              <a:gd name="T36" fmla="*/ 1263 w 1395"/>
              <a:gd name="T37" fmla="*/ 940 h 1715"/>
              <a:gd name="T38" fmla="*/ 137 w 1395"/>
              <a:gd name="T39" fmla="*/ 940 h 1715"/>
              <a:gd name="T40" fmla="*/ 137 w 1395"/>
              <a:gd name="T41" fmla="*/ 758 h 1715"/>
              <a:gd name="T42" fmla="*/ 1263 w 1395"/>
              <a:gd name="T43" fmla="*/ 758 h 1715"/>
              <a:gd name="T44" fmla="*/ 1263 w 1395"/>
              <a:gd name="T45" fmla="*/ 940 h 1715"/>
              <a:gd name="T46" fmla="*/ 1263 w 1395"/>
              <a:gd name="T47" fmla="*/ 627 h 1715"/>
              <a:gd name="T48" fmla="*/ 137 w 1395"/>
              <a:gd name="T49" fmla="*/ 627 h 1715"/>
              <a:gd name="T50" fmla="*/ 137 w 1395"/>
              <a:gd name="T51" fmla="*/ 445 h 1715"/>
              <a:gd name="T52" fmla="*/ 1263 w 1395"/>
              <a:gd name="T53" fmla="*/ 445 h 1715"/>
              <a:gd name="T54" fmla="*/ 1263 w 1395"/>
              <a:gd name="T55" fmla="*/ 627 h 1715"/>
              <a:gd name="T56" fmla="*/ 1263 w 1395"/>
              <a:gd name="T57" fmla="*/ 315 h 1715"/>
              <a:gd name="T58" fmla="*/ 137 w 1395"/>
              <a:gd name="T59" fmla="*/ 315 h 1715"/>
              <a:gd name="T60" fmla="*/ 137 w 1395"/>
              <a:gd name="T61" fmla="*/ 133 h 1715"/>
              <a:gd name="T62" fmla="*/ 1263 w 1395"/>
              <a:gd name="T63" fmla="*/ 133 h 1715"/>
              <a:gd name="T64" fmla="*/ 1263 w 1395"/>
              <a:gd name="T65" fmla="*/ 315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5" h="1715">
                <a:moveTo>
                  <a:pt x="0" y="0"/>
                </a:moveTo>
                <a:lnTo>
                  <a:pt x="0" y="1715"/>
                </a:lnTo>
                <a:lnTo>
                  <a:pt x="452" y="1715"/>
                </a:lnTo>
                <a:lnTo>
                  <a:pt x="452" y="1364"/>
                </a:lnTo>
                <a:lnTo>
                  <a:pt x="635" y="1364"/>
                </a:lnTo>
                <a:lnTo>
                  <a:pt x="635" y="1715"/>
                </a:lnTo>
                <a:lnTo>
                  <a:pt x="768" y="1715"/>
                </a:lnTo>
                <a:lnTo>
                  <a:pt x="768" y="1364"/>
                </a:lnTo>
                <a:lnTo>
                  <a:pt x="950" y="1364"/>
                </a:lnTo>
                <a:lnTo>
                  <a:pt x="950" y="1715"/>
                </a:lnTo>
                <a:lnTo>
                  <a:pt x="1395" y="1715"/>
                </a:lnTo>
                <a:lnTo>
                  <a:pt x="1395" y="0"/>
                </a:lnTo>
                <a:lnTo>
                  <a:pt x="0" y="0"/>
                </a:lnTo>
                <a:close/>
                <a:moveTo>
                  <a:pt x="1263" y="1253"/>
                </a:moveTo>
                <a:lnTo>
                  <a:pt x="137" y="1253"/>
                </a:lnTo>
                <a:lnTo>
                  <a:pt x="137" y="1070"/>
                </a:lnTo>
                <a:lnTo>
                  <a:pt x="1263" y="1070"/>
                </a:lnTo>
                <a:lnTo>
                  <a:pt x="1263" y="1253"/>
                </a:lnTo>
                <a:close/>
                <a:moveTo>
                  <a:pt x="1263" y="940"/>
                </a:moveTo>
                <a:lnTo>
                  <a:pt x="137" y="940"/>
                </a:lnTo>
                <a:lnTo>
                  <a:pt x="137" y="758"/>
                </a:lnTo>
                <a:lnTo>
                  <a:pt x="1263" y="758"/>
                </a:lnTo>
                <a:lnTo>
                  <a:pt x="1263" y="940"/>
                </a:lnTo>
                <a:close/>
                <a:moveTo>
                  <a:pt x="1263" y="627"/>
                </a:moveTo>
                <a:lnTo>
                  <a:pt x="137" y="627"/>
                </a:lnTo>
                <a:lnTo>
                  <a:pt x="137" y="445"/>
                </a:lnTo>
                <a:lnTo>
                  <a:pt x="1263" y="445"/>
                </a:lnTo>
                <a:lnTo>
                  <a:pt x="1263" y="627"/>
                </a:lnTo>
                <a:close/>
                <a:moveTo>
                  <a:pt x="1263" y="315"/>
                </a:moveTo>
                <a:lnTo>
                  <a:pt x="137" y="315"/>
                </a:lnTo>
                <a:lnTo>
                  <a:pt x="137" y="133"/>
                </a:lnTo>
                <a:lnTo>
                  <a:pt x="1263" y="133"/>
                </a:lnTo>
                <a:lnTo>
                  <a:pt x="1263" y="315"/>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7" name="Freeform 16"/>
          <p:cNvSpPr>
            <a:spLocks noEditPoints="1"/>
          </p:cNvSpPr>
          <p:nvPr/>
        </p:nvSpPr>
        <p:spPr bwMode="auto">
          <a:xfrm>
            <a:off x="5905074" y="4831109"/>
            <a:ext cx="673079" cy="1594243"/>
          </a:xfrm>
          <a:custGeom>
            <a:avLst/>
            <a:gdLst>
              <a:gd name="T0" fmla="*/ 0 w 1393"/>
              <a:gd name="T1" fmla="*/ 0 h 2968"/>
              <a:gd name="T2" fmla="*/ 0 w 1393"/>
              <a:gd name="T3" fmla="*/ 1158 h 2968"/>
              <a:gd name="T4" fmla="*/ 137 w 1393"/>
              <a:gd name="T5" fmla="*/ 1158 h 2968"/>
              <a:gd name="T6" fmla="*/ 137 w 1393"/>
              <a:gd name="T7" fmla="*/ 1073 h 2968"/>
              <a:gd name="T8" fmla="*/ 1263 w 1393"/>
              <a:gd name="T9" fmla="*/ 1073 h 2968"/>
              <a:gd name="T10" fmla="*/ 1263 w 1393"/>
              <a:gd name="T11" fmla="*/ 1253 h 2968"/>
              <a:gd name="T12" fmla="*/ 696 w 1393"/>
              <a:gd name="T13" fmla="*/ 1253 h 2968"/>
              <a:gd name="T14" fmla="*/ 696 w 1393"/>
              <a:gd name="T15" fmla="*/ 1386 h 2968"/>
              <a:gd name="T16" fmla="*/ 1263 w 1393"/>
              <a:gd name="T17" fmla="*/ 1386 h 2968"/>
              <a:gd name="T18" fmla="*/ 1263 w 1393"/>
              <a:gd name="T19" fmla="*/ 1568 h 2968"/>
              <a:gd name="T20" fmla="*/ 696 w 1393"/>
              <a:gd name="T21" fmla="*/ 1568 h 2968"/>
              <a:gd name="T22" fmla="*/ 696 w 1393"/>
              <a:gd name="T23" fmla="*/ 1698 h 2968"/>
              <a:gd name="T24" fmla="*/ 1263 w 1393"/>
              <a:gd name="T25" fmla="*/ 1698 h 2968"/>
              <a:gd name="T26" fmla="*/ 1263 w 1393"/>
              <a:gd name="T27" fmla="*/ 1880 h 2968"/>
              <a:gd name="T28" fmla="*/ 696 w 1393"/>
              <a:gd name="T29" fmla="*/ 1880 h 2968"/>
              <a:gd name="T30" fmla="*/ 696 w 1393"/>
              <a:gd name="T31" fmla="*/ 2011 h 2968"/>
              <a:gd name="T32" fmla="*/ 1263 w 1393"/>
              <a:gd name="T33" fmla="*/ 2011 h 2968"/>
              <a:gd name="T34" fmla="*/ 1263 w 1393"/>
              <a:gd name="T35" fmla="*/ 2193 h 2968"/>
              <a:gd name="T36" fmla="*/ 696 w 1393"/>
              <a:gd name="T37" fmla="*/ 2193 h 2968"/>
              <a:gd name="T38" fmla="*/ 696 w 1393"/>
              <a:gd name="T39" fmla="*/ 2323 h 2968"/>
              <a:gd name="T40" fmla="*/ 1263 w 1393"/>
              <a:gd name="T41" fmla="*/ 2323 h 2968"/>
              <a:gd name="T42" fmla="*/ 1263 w 1393"/>
              <a:gd name="T43" fmla="*/ 2506 h 2968"/>
              <a:gd name="T44" fmla="*/ 696 w 1393"/>
              <a:gd name="T45" fmla="*/ 2506 h 2968"/>
              <a:gd name="T46" fmla="*/ 696 w 1393"/>
              <a:gd name="T47" fmla="*/ 2968 h 2968"/>
              <a:gd name="T48" fmla="*/ 767 w 1393"/>
              <a:gd name="T49" fmla="*/ 2968 h 2968"/>
              <a:gd name="T50" fmla="*/ 767 w 1393"/>
              <a:gd name="T51" fmla="*/ 2617 h 2968"/>
              <a:gd name="T52" fmla="*/ 947 w 1393"/>
              <a:gd name="T53" fmla="*/ 2617 h 2968"/>
              <a:gd name="T54" fmla="*/ 947 w 1393"/>
              <a:gd name="T55" fmla="*/ 2968 h 2968"/>
              <a:gd name="T56" fmla="*/ 1393 w 1393"/>
              <a:gd name="T57" fmla="*/ 2968 h 2968"/>
              <a:gd name="T58" fmla="*/ 1393 w 1393"/>
              <a:gd name="T59" fmla="*/ 0 h 2968"/>
              <a:gd name="T60" fmla="*/ 0 w 1393"/>
              <a:gd name="T61" fmla="*/ 0 h 2968"/>
              <a:gd name="T62" fmla="*/ 1263 w 1393"/>
              <a:gd name="T63" fmla="*/ 940 h 2968"/>
              <a:gd name="T64" fmla="*/ 137 w 1393"/>
              <a:gd name="T65" fmla="*/ 940 h 2968"/>
              <a:gd name="T66" fmla="*/ 137 w 1393"/>
              <a:gd name="T67" fmla="*/ 760 h 2968"/>
              <a:gd name="T68" fmla="*/ 1263 w 1393"/>
              <a:gd name="T69" fmla="*/ 760 h 2968"/>
              <a:gd name="T70" fmla="*/ 1263 w 1393"/>
              <a:gd name="T71" fmla="*/ 940 h 2968"/>
              <a:gd name="T72" fmla="*/ 1263 w 1393"/>
              <a:gd name="T73" fmla="*/ 632 h 2968"/>
              <a:gd name="T74" fmla="*/ 137 w 1393"/>
              <a:gd name="T75" fmla="*/ 632 h 2968"/>
              <a:gd name="T76" fmla="*/ 137 w 1393"/>
              <a:gd name="T77" fmla="*/ 450 h 2968"/>
              <a:gd name="T78" fmla="*/ 1263 w 1393"/>
              <a:gd name="T79" fmla="*/ 450 h 2968"/>
              <a:gd name="T80" fmla="*/ 1263 w 1393"/>
              <a:gd name="T81" fmla="*/ 632 h 2968"/>
              <a:gd name="T82" fmla="*/ 1263 w 1393"/>
              <a:gd name="T83" fmla="*/ 320 h 2968"/>
              <a:gd name="T84" fmla="*/ 137 w 1393"/>
              <a:gd name="T85" fmla="*/ 320 h 2968"/>
              <a:gd name="T86" fmla="*/ 137 w 1393"/>
              <a:gd name="T87" fmla="*/ 137 h 2968"/>
              <a:gd name="T88" fmla="*/ 1263 w 1393"/>
              <a:gd name="T89" fmla="*/ 137 h 2968"/>
              <a:gd name="T90" fmla="*/ 1263 w 1393"/>
              <a:gd name="T91" fmla="*/ 320 h 2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93" h="2968">
                <a:moveTo>
                  <a:pt x="0" y="0"/>
                </a:moveTo>
                <a:lnTo>
                  <a:pt x="0" y="1158"/>
                </a:lnTo>
                <a:lnTo>
                  <a:pt x="137" y="1158"/>
                </a:lnTo>
                <a:lnTo>
                  <a:pt x="137" y="1073"/>
                </a:lnTo>
                <a:lnTo>
                  <a:pt x="1263" y="1073"/>
                </a:lnTo>
                <a:lnTo>
                  <a:pt x="1263" y="1253"/>
                </a:lnTo>
                <a:lnTo>
                  <a:pt x="696" y="1253"/>
                </a:lnTo>
                <a:lnTo>
                  <a:pt x="696" y="1386"/>
                </a:lnTo>
                <a:lnTo>
                  <a:pt x="1263" y="1386"/>
                </a:lnTo>
                <a:lnTo>
                  <a:pt x="1263" y="1568"/>
                </a:lnTo>
                <a:lnTo>
                  <a:pt x="696" y="1568"/>
                </a:lnTo>
                <a:lnTo>
                  <a:pt x="696" y="1698"/>
                </a:lnTo>
                <a:lnTo>
                  <a:pt x="1263" y="1698"/>
                </a:lnTo>
                <a:lnTo>
                  <a:pt x="1263" y="1880"/>
                </a:lnTo>
                <a:lnTo>
                  <a:pt x="696" y="1880"/>
                </a:lnTo>
                <a:lnTo>
                  <a:pt x="696" y="2011"/>
                </a:lnTo>
                <a:lnTo>
                  <a:pt x="1263" y="2011"/>
                </a:lnTo>
                <a:lnTo>
                  <a:pt x="1263" y="2193"/>
                </a:lnTo>
                <a:lnTo>
                  <a:pt x="696" y="2193"/>
                </a:lnTo>
                <a:lnTo>
                  <a:pt x="696" y="2323"/>
                </a:lnTo>
                <a:lnTo>
                  <a:pt x="1263" y="2323"/>
                </a:lnTo>
                <a:lnTo>
                  <a:pt x="1263" y="2506"/>
                </a:lnTo>
                <a:lnTo>
                  <a:pt x="696" y="2506"/>
                </a:lnTo>
                <a:lnTo>
                  <a:pt x="696" y="2968"/>
                </a:lnTo>
                <a:lnTo>
                  <a:pt x="767" y="2968"/>
                </a:lnTo>
                <a:lnTo>
                  <a:pt x="767" y="2617"/>
                </a:lnTo>
                <a:lnTo>
                  <a:pt x="947" y="2617"/>
                </a:lnTo>
                <a:lnTo>
                  <a:pt x="947" y="2968"/>
                </a:lnTo>
                <a:lnTo>
                  <a:pt x="1393" y="2968"/>
                </a:lnTo>
                <a:lnTo>
                  <a:pt x="1393" y="0"/>
                </a:lnTo>
                <a:lnTo>
                  <a:pt x="0" y="0"/>
                </a:lnTo>
                <a:close/>
                <a:moveTo>
                  <a:pt x="1263" y="940"/>
                </a:moveTo>
                <a:lnTo>
                  <a:pt x="137" y="940"/>
                </a:lnTo>
                <a:lnTo>
                  <a:pt x="137" y="760"/>
                </a:lnTo>
                <a:lnTo>
                  <a:pt x="1263" y="760"/>
                </a:lnTo>
                <a:lnTo>
                  <a:pt x="1263" y="940"/>
                </a:lnTo>
                <a:close/>
                <a:moveTo>
                  <a:pt x="1263" y="632"/>
                </a:moveTo>
                <a:lnTo>
                  <a:pt x="137" y="632"/>
                </a:lnTo>
                <a:lnTo>
                  <a:pt x="137" y="450"/>
                </a:lnTo>
                <a:lnTo>
                  <a:pt x="1263" y="450"/>
                </a:lnTo>
                <a:lnTo>
                  <a:pt x="1263" y="632"/>
                </a:lnTo>
                <a:close/>
                <a:moveTo>
                  <a:pt x="1263" y="320"/>
                </a:moveTo>
                <a:lnTo>
                  <a:pt x="137" y="320"/>
                </a:lnTo>
                <a:lnTo>
                  <a:pt x="137" y="137"/>
                </a:lnTo>
                <a:lnTo>
                  <a:pt x="1263" y="137"/>
                </a:lnTo>
                <a:lnTo>
                  <a:pt x="1263" y="320"/>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9" name="Rectangle 18"/>
          <p:cNvSpPr/>
          <p:nvPr/>
        </p:nvSpPr>
        <p:spPr bwMode="auto">
          <a:xfrm rot="16200000">
            <a:off x="7695982" y="3983331"/>
            <a:ext cx="378048" cy="2631620"/>
          </a:xfrm>
          <a:prstGeom prst="rect">
            <a:avLst/>
          </a:prstGeom>
          <a:solidFill>
            <a:schemeClr val="accent6">
              <a:lumMod val="25000"/>
              <a:lumOff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800" dirty="0">
                <a:solidFill>
                  <a:sysClr val="windowText" lastClr="000000"/>
                </a:solidFill>
              </a:rPr>
              <a:t>ARM ER Circuit</a:t>
            </a:r>
          </a:p>
        </p:txBody>
      </p:sp>
      <p:cxnSp>
        <p:nvCxnSpPr>
          <p:cNvPr id="20" name="Straight Arrow Connector 19"/>
          <p:cNvCxnSpPr>
            <a:stCxn id="19" idx="3"/>
            <a:endCxn id="23" idx="2"/>
          </p:cNvCxnSpPr>
          <p:nvPr/>
        </p:nvCxnSpPr>
        <p:spPr>
          <a:xfrm flipH="1" flipV="1">
            <a:off x="7257248" y="4066943"/>
            <a:ext cx="627759" cy="1043175"/>
          </a:xfrm>
          <a:prstGeom prst="straightConnector1">
            <a:avLst/>
          </a:prstGeom>
          <a:ln w="762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7"/>
          <p:cNvSpPr txBox="1"/>
          <p:nvPr/>
        </p:nvSpPr>
        <p:spPr bwMode="white">
          <a:xfrm>
            <a:off x="183375" y="6577110"/>
            <a:ext cx="336861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defRPr/>
            </a:pPr>
            <a:r>
              <a:rPr lang="en-US" sz="1028" spc="147" dirty="0">
                <a:gradFill>
                  <a:gsLst>
                    <a:gs pos="0">
                      <a:srgbClr val="FFFFFF">
                        <a:alpha val="50000"/>
                      </a:srgbClr>
                    </a:gs>
                    <a:gs pos="86000">
                      <a:srgbClr val="FFFFFF">
                        <a:alpha val="50000"/>
                      </a:srgbClr>
                    </a:gs>
                  </a:gsLst>
                  <a:lin ang="5400000" scaled="0"/>
                </a:gradFill>
              </a:rPr>
              <a:t>NDA Confidential - Royal Philips Electronics</a:t>
            </a:r>
          </a:p>
        </p:txBody>
      </p:sp>
      <p:sp>
        <p:nvSpPr>
          <p:cNvPr id="22" name="Rectangle 21"/>
          <p:cNvSpPr/>
          <p:nvPr/>
        </p:nvSpPr>
        <p:spPr bwMode="auto">
          <a:xfrm>
            <a:off x="4630199" y="2158688"/>
            <a:ext cx="788058" cy="1908254"/>
          </a:xfrm>
          <a:prstGeom prst="rect">
            <a:avLst/>
          </a:prstGeom>
          <a:solidFill>
            <a:schemeClr val="accent6">
              <a:lumMod val="25000"/>
              <a:lumOff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800" dirty="0">
                <a:solidFill>
                  <a:sysClr val="windowText" lastClr="000000"/>
                </a:solidFill>
              </a:rPr>
              <a:t>Gateway</a:t>
            </a:r>
          </a:p>
        </p:txBody>
      </p:sp>
      <p:sp>
        <p:nvSpPr>
          <p:cNvPr id="23" name="Rectangle 22"/>
          <p:cNvSpPr/>
          <p:nvPr/>
        </p:nvSpPr>
        <p:spPr bwMode="auto">
          <a:xfrm>
            <a:off x="6863219" y="2158688"/>
            <a:ext cx="788058" cy="1908254"/>
          </a:xfrm>
          <a:prstGeom prst="rect">
            <a:avLst/>
          </a:prstGeom>
          <a:solidFill>
            <a:schemeClr val="accent6">
              <a:lumMod val="25000"/>
              <a:lumOff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800" dirty="0">
                <a:solidFill>
                  <a:sysClr val="windowText" lastClr="000000"/>
                </a:solidFill>
              </a:rPr>
              <a:t>Gateway</a:t>
            </a:r>
          </a:p>
        </p:txBody>
      </p:sp>
      <p:cxnSp>
        <p:nvCxnSpPr>
          <p:cNvPr id="27" name="Straight Arrow Connector 26"/>
          <p:cNvCxnSpPr>
            <a:stCxn id="13" idx="2"/>
            <a:endCxn id="19" idx="0"/>
          </p:cNvCxnSpPr>
          <p:nvPr/>
        </p:nvCxnSpPr>
        <p:spPr>
          <a:xfrm flipV="1">
            <a:off x="5905075" y="5299141"/>
            <a:ext cx="664121" cy="9094"/>
          </a:xfrm>
          <a:prstGeom prst="straightConnector1">
            <a:avLst/>
          </a:prstGeom>
          <a:ln w="762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724564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a:t>Co-Existence – Single ExpressRoute Circuit</a:t>
            </a:r>
            <a:br>
              <a:rPr lang="en-US" dirty="0"/>
            </a:br>
            <a:endParaRPr lang="en-US" b="1" dirty="0"/>
          </a:p>
        </p:txBody>
      </p:sp>
      <p:sp>
        <p:nvSpPr>
          <p:cNvPr id="24" name="Cloud 23"/>
          <p:cNvSpPr/>
          <p:nvPr/>
        </p:nvSpPr>
        <p:spPr bwMode="auto">
          <a:xfrm>
            <a:off x="573990" y="1842115"/>
            <a:ext cx="4844267" cy="2920206"/>
          </a:xfrm>
          <a:prstGeom prst="cloud">
            <a:avLst/>
          </a:prstGeom>
          <a:solidFill>
            <a:schemeClr val="accent6">
              <a:lumMod val="10000"/>
              <a:lumOff val="90000"/>
            </a:schemeClr>
          </a:solidFill>
          <a:ln w="3175">
            <a:solidFill>
              <a:schemeClr val="bg1">
                <a:lumMod val="50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5" name="Cloud 24"/>
          <p:cNvSpPr/>
          <p:nvPr/>
        </p:nvSpPr>
        <p:spPr bwMode="auto">
          <a:xfrm>
            <a:off x="7079987" y="1598765"/>
            <a:ext cx="4844267" cy="2920206"/>
          </a:xfrm>
          <a:prstGeom prst="cloud">
            <a:avLst/>
          </a:prstGeom>
          <a:solidFill>
            <a:schemeClr val="accent6">
              <a:lumMod val="10000"/>
              <a:lumOff val="90000"/>
            </a:schemeClr>
          </a:solidFill>
          <a:ln w="3175">
            <a:solidFill>
              <a:schemeClr val="bg1">
                <a:lumMod val="50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66948" y="2185980"/>
            <a:ext cx="1369001" cy="1687373"/>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1576" y="2185980"/>
            <a:ext cx="1369001" cy="1687373"/>
          </a:xfrm>
          <a:prstGeom prst="rect">
            <a:avLst/>
          </a:prstGeom>
        </p:spPr>
      </p:pic>
      <p:sp>
        <p:nvSpPr>
          <p:cNvPr id="8" name="Rectangle 7"/>
          <p:cNvSpPr/>
          <p:nvPr/>
        </p:nvSpPr>
        <p:spPr bwMode="auto">
          <a:xfrm>
            <a:off x="1017326" y="3998327"/>
            <a:ext cx="3437247" cy="491249"/>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800" dirty="0">
                <a:solidFill>
                  <a:sysClr val="windowText" lastClr="000000"/>
                </a:solidFill>
              </a:rPr>
              <a:t>VNET in ASM</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72944" y="1942630"/>
            <a:ext cx="1369001" cy="1687373"/>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17572" y="1942630"/>
            <a:ext cx="1369001" cy="1687373"/>
          </a:xfrm>
          <a:prstGeom prst="rect">
            <a:avLst/>
          </a:prstGeom>
        </p:spPr>
      </p:pic>
      <p:sp>
        <p:nvSpPr>
          <p:cNvPr id="12" name="Rectangle 11"/>
          <p:cNvSpPr/>
          <p:nvPr/>
        </p:nvSpPr>
        <p:spPr bwMode="auto">
          <a:xfrm>
            <a:off x="7523322" y="3754977"/>
            <a:ext cx="3437247" cy="491249"/>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800" dirty="0">
                <a:solidFill>
                  <a:sysClr val="windowText" lastClr="000000"/>
                </a:solidFill>
              </a:rPr>
              <a:t>VNET in ARM</a:t>
            </a:r>
          </a:p>
        </p:txBody>
      </p:sp>
      <p:sp>
        <p:nvSpPr>
          <p:cNvPr id="18" name="Cloud 17"/>
          <p:cNvSpPr/>
          <p:nvPr/>
        </p:nvSpPr>
        <p:spPr bwMode="auto">
          <a:xfrm>
            <a:off x="3596077" y="5663229"/>
            <a:ext cx="4844267" cy="2920206"/>
          </a:xfrm>
          <a:prstGeom prst="cloud">
            <a:avLst/>
          </a:prstGeom>
          <a:solidFill>
            <a:schemeClr val="accent3">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 name="Freeform 14"/>
          <p:cNvSpPr>
            <a:spLocks noEditPoints="1"/>
          </p:cNvSpPr>
          <p:nvPr/>
        </p:nvSpPr>
        <p:spPr bwMode="auto">
          <a:xfrm>
            <a:off x="5618240" y="5504148"/>
            <a:ext cx="674046" cy="921202"/>
          </a:xfrm>
          <a:custGeom>
            <a:avLst/>
            <a:gdLst>
              <a:gd name="T0" fmla="*/ 0 w 1395"/>
              <a:gd name="T1" fmla="*/ 0 h 1715"/>
              <a:gd name="T2" fmla="*/ 0 w 1395"/>
              <a:gd name="T3" fmla="*/ 1715 h 1715"/>
              <a:gd name="T4" fmla="*/ 452 w 1395"/>
              <a:gd name="T5" fmla="*/ 1715 h 1715"/>
              <a:gd name="T6" fmla="*/ 452 w 1395"/>
              <a:gd name="T7" fmla="*/ 1364 h 1715"/>
              <a:gd name="T8" fmla="*/ 635 w 1395"/>
              <a:gd name="T9" fmla="*/ 1364 h 1715"/>
              <a:gd name="T10" fmla="*/ 635 w 1395"/>
              <a:gd name="T11" fmla="*/ 1715 h 1715"/>
              <a:gd name="T12" fmla="*/ 768 w 1395"/>
              <a:gd name="T13" fmla="*/ 1715 h 1715"/>
              <a:gd name="T14" fmla="*/ 768 w 1395"/>
              <a:gd name="T15" fmla="*/ 1364 h 1715"/>
              <a:gd name="T16" fmla="*/ 950 w 1395"/>
              <a:gd name="T17" fmla="*/ 1364 h 1715"/>
              <a:gd name="T18" fmla="*/ 950 w 1395"/>
              <a:gd name="T19" fmla="*/ 1715 h 1715"/>
              <a:gd name="T20" fmla="*/ 1395 w 1395"/>
              <a:gd name="T21" fmla="*/ 1715 h 1715"/>
              <a:gd name="T22" fmla="*/ 1395 w 1395"/>
              <a:gd name="T23" fmla="*/ 0 h 1715"/>
              <a:gd name="T24" fmla="*/ 0 w 1395"/>
              <a:gd name="T25" fmla="*/ 0 h 1715"/>
              <a:gd name="T26" fmla="*/ 1263 w 1395"/>
              <a:gd name="T27" fmla="*/ 1253 h 1715"/>
              <a:gd name="T28" fmla="*/ 137 w 1395"/>
              <a:gd name="T29" fmla="*/ 1253 h 1715"/>
              <a:gd name="T30" fmla="*/ 137 w 1395"/>
              <a:gd name="T31" fmla="*/ 1070 h 1715"/>
              <a:gd name="T32" fmla="*/ 1263 w 1395"/>
              <a:gd name="T33" fmla="*/ 1070 h 1715"/>
              <a:gd name="T34" fmla="*/ 1263 w 1395"/>
              <a:gd name="T35" fmla="*/ 1253 h 1715"/>
              <a:gd name="T36" fmla="*/ 1263 w 1395"/>
              <a:gd name="T37" fmla="*/ 940 h 1715"/>
              <a:gd name="T38" fmla="*/ 137 w 1395"/>
              <a:gd name="T39" fmla="*/ 940 h 1715"/>
              <a:gd name="T40" fmla="*/ 137 w 1395"/>
              <a:gd name="T41" fmla="*/ 758 h 1715"/>
              <a:gd name="T42" fmla="*/ 1263 w 1395"/>
              <a:gd name="T43" fmla="*/ 758 h 1715"/>
              <a:gd name="T44" fmla="*/ 1263 w 1395"/>
              <a:gd name="T45" fmla="*/ 940 h 1715"/>
              <a:gd name="T46" fmla="*/ 1263 w 1395"/>
              <a:gd name="T47" fmla="*/ 627 h 1715"/>
              <a:gd name="T48" fmla="*/ 137 w 1395"/>
              <a:gd name="T49" fmla="*/ 627 h 1715"/>
              <a:gd name="T50" fmla="*/ 137 w 1395"/>
              <a:gd name="T51" fmla="*/ 445 h 1715"/>
              <a:gd name="T52" fmla="*/ 1263 w 1395"/>
              <a:gd name="T53" fmla="*/ 445 h 1715"/>
              <a:gd name="T54" fmla="*/ 1263 w 1395"/>
              <a:gd name="T55" fmla="*/ 627 h 1715"/>
              <a:gd name="T56" fmla="*/ 1263 w 1395"/>
              <a:gd name="T57" fmla="*/ 315 h 1715"/>
              <a:gd name="T58" fmla="*/ 137 w 1395"/>
              <a:gd name="T59" fmla="*/ 315 h 1715"/>
              <a:gd name="T60" fmla="*/ 137 w 1395"/>
              <a:gd name="T61" fmla="*/ 133 h 1715"/>
              <a:gd name="T62" fmla="*/ 1263 w 1395"/>
              <a:gd name="T63" fmla="*/ 133 h 1715"/>
              <a:gd name="T64" fmla="*/ 1263 w 1395"/>
              <a:gd name="T65" fmla="*/ 315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5" h="1715">
                <a:moveTo>
                  <a:pt x="0" y="0"/>
                </a:moveTo>
                <a:lnTo>
                  <a:pt x="0" y="1715"/>
                </a:lnTo>
                <a:lnTo>
                  <a:pt x="452" y="1715"/>
                </a:lnTo>
                <a:lnTo>
                  <a:pt x="452" y="1364"/>
                </a:lnTo>
                <a:lnTo>
                  <a:pt x="635" y="1364"/>
                </a:lnTo>
                <a:lnTo>
                  <a:pt x="635" y="1715"/>
                </a:lnTo>
                <a:lnTo>
                  <a:pt x="768" y="1715"/>
                </a:lnTo>
                <a:lnTo>
                  <a:pt x="768" y="1364"/>
                </a:lnTo>
                <a:lnTo>
                  <a:pt x="950" y="1364"/>
                </a:lnTo>
                <a:lnTo>
                  <a:pt x="950" y="1715"/>
                </a:lnTo>
                <a:lnTo>
                  <a:pt x="1395" y="1715"/>
                </a:lnTo>
                <a:lnTo>
                  <a:pt x="1395" y="0"/>
                </a:lnTo>
                <a:lnTo>
                  <a:pt x="0" y="0"/>
                </a:lnTo>
                <a:close/>
                <a:moveTo>
                  <a:pt x="1263" y="1253"/>
                </a:moveTo>
                <a:lnTo>
                  <a:pt x="137" y="1253"/>
                </a:lnTo>
                <a:lnTo>
                  <a:pt x="137" y="1070"/>
                </a:lnTo>
                <a:lnTo>
                  <a:pt x="1263" y="1070"/>
                </a:lnTo>
                <a:lnTo>
                  <a:pt x="1263" y="1253"/>
                </a:lnTo>
                <a:close/>
                <a:moveTo>
                  <a:pt x="1263" y="940"/>
                </a:moveTo>
                <a:lnTo>
                  <a:pt x="137" y="940"/>
                </a:lnTo>
                <a:lnTo>
                  <a:pt x="137" y="758"/>
                </a:lnTo>
                <a:lnTo>
                  <a:pt x="1263" y="758"/>
                </a:lnTo>
                <a:lnTo>
                  <a:pt x="1263" y="940"/>
                </a:lnTo>
                <a:close/>
                <a:moveTo>
                  <a:pt x="1263" y="627"/>
                </a:moveTo>
                <a:lnTo>
                  <a:pt x="137" y="627"/>
                </a:lnTo>
                <a:lnTo>
                  <a:pt x="137" y="445"/>
                </a:lnTo>
                <a:lnTo>
                  <a:pt x="1263" y="445"/>
                </a:lnTo>
                <a:lnTo>
                  <a:pt x="1263" y="627"/>
                </a:lnTo>
                <a:close/>
                <a:moveTo>
                  <a:pt x="1263" y="315"/>
                </a:moveTo>
                <a:lnTo>
                  <a:pt x="137" y="315"/>
                </a:lnTo>
                <a:lnTo>
                  <a:pt x="137" y="133"/>
                </a:lnTo>
                <a:lnTo>
                  <a:pt x="1263" y="133"/>
                </a:lnTo>
                <a:lnTo>
                  <a:pt x="1263" y="315"/>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7" name="Freeform 16"/>
          <p:cNvSpPr>
            <a:spLocks noEditPoints="1"/>
          </p:cNvSpPr>
          <p:nvPr/>
        </p:nvSpPr>
        <p:spPr bwMode="auto">
          <a:xfrm>
            <a:off x="5905074" y="4831109"/>
            <a:ext cx="673079" cy="1594243"/>
          </a:xfrm>
          <a:custGeom>
            <a:avLst/>
            <a:gdLst>
              <a:gd name="T0" fmla="*/ 0 w 1393"/>
              <a:gd name="T1" fmla="*/ 0 h 2968"/>
              <a:gd name="T2" fmla="*/ 0 w 1393"/>
              <a:gd name="T3" fmla="*/ 1158 h 2968"/>
              <a:gd name="T4" fmla="*/ 137 w 1393"/>
              <a:gd name="T5" fmla="*/ 1158 h 2968"/>
              <a:gd name="T6" fmla="*/ 137 w 1393"/>
              <a:gd name="T7" fmla="*/ 1073 h 2968"/>
              <a:gd name="T8" fmla="*/ 1263 w 1393"/>
              <a:gd name="T9" fmla="*/ 1073 h 2968"/>
              <a:gd name="T10" fmla="*/ 1263 w 1393"/>
              <a:gd name="T11" fmla="*/ 1253 h 2968"/>
              <a:gd name="T12" fmla="*/ 696 w 1393"/>
              <a:gd name="T13" fmla="*/ 1253 h 2968"/>
              <a:gd name="T14" fmla="*/ 696 w 1393"/>
              <a:gd name="T15" fmla="*/ 1386 h 2968"/>
              <a:gd name="T16" fmla="*/ 1263 w 1393"/>
              <a:gd name="T17" fmla="*/ 1386 h 2968"/>
              <a:gd name="T18" fmla="*/ 1263 w 1393"/>
              <a:gd name="T19" fmla="*/ 1568 h 2968"/>
              <a:gd name="T20" fmla="*/ 696 w 1393"/>
              <a:gd name="T21" fmla="*/ 1568 h 2968"/>
              <a:gd name="T22" fmla="*/ 696 w 1393"/>
              <a:gd name="T23" fmla="*/ 1698 h 2968"/>
              <a:gd name="T24" fmla="*/ 1263 w 1393"/>
              <a:gd name="T25" fmla="*/ 1698 h 2968"/>
              <a:gd name="T26" fmla="*/ 1263 w 1393"/>
              <a:gd name="T27" fmla="*/ 1880 h 2968"/>
              <a:gd name="T28" fmla="*/ 696 w 1393"/>
              <a:gd name="T29" fmla="*/ 1880 h 2968"/>
              <a:gd name="T30" fmla="*/ 696 w 1393"/>
              <a:gd name="T31" fmla="*/ 2011 h 2968"/>
              <a:gd name="T32" fmla="*/ 1263 w 1393"/>
              <a:gd name="T33" fmla="*/ 2011 h 2968"/>
              <a:gd name="T34" fmla="*/ 1263 w 1393"/>
              <a:gd name="T35" fmla="*/ 2193 h 2968"/>
              <a:gd name="T36" fmla="*/ 696 w 1393"/>
              <a:gd name="T37" fmla="*/ 2193 h 2968"/>
              <a:gd name="T38" fmla="*/ 696 w 1393"/>
              <a:gd name="T39" fmla="*/ 2323 h 2968"/>
              <a:gd name="T40" fmla="*/ 1263 w 1393"/>
              <a:gd name="T41" fmla="*/ 2323 h 2968"/>
              <a:gd name="T42" fmla="*/ 1263 w 1393"/>
              <a:gd name="T43" fmla="*/ 2506 h 2968"/>
              <a:gd name="T44" fmla="*/ 696 w 1393"/>
              <a:gd name="T45" fmla="*/ 2506 h 2968"/>
              <a:gd name="T46" fmla="*/ 696 w 1393"/>
              <a:gd name="T47" fmla="*/ 2968 h 2968"/>
              <a:gd name="T48" fmla="*/ 767 w 1393"/>
              <a:gd name="T49" fmla="*/ 2968 h 2968"/>
              <a:gd name="T50" fmla="*/ 767 w 1393"/>
              <a:gd name="T51" fmla="*/ 2617 h 2968"/>
              <a:gd name="T52" fmla="*/ 947 w 1393"/>
              <a:gd name="T53" fmla="*/ 2617 h 2968"/>
              <a:gd name="T54" fmla="*/ 947 w 1393"/>
              <a:gd name="T55" fmla="*/ 2968 h 2968"/>
              <a:gd name="T56" fmla="*/ 1393 w 1393"/>
              <a:gd name="T57" fmla="*/ 2968 h 2968"/>
              <a:gd name="T58" fmla="*/ 1393 w 1393"/>
              <a:gd name="T59" fmla="*/ 0 h 2968"/>
              <a:gd name="T60" fmla="*/ 0 w 1393"/>
              <a:gd name="T61" fmla="*/ 0 h 2968"/>
              <a:gd name="T62" fmla="*/ 1263 w 1393"/>
              <a:gd name="T63" fmla="*/ 940 h 2968"/>
              <a:gd name="T64" fmla="*/ 137 w 1393"/>
              <a:gd name="T65" fmla="*/ 940 h 2968"/>
              <a:gd name="T66" fmla="*/ 137 w 1393"/>
              <a:gd name="T67" fmla="*/ 760 h 2968"/>
              <a:gd name="T68" fmla="*/ 1263 w 1393"/>
              <a:gd name="T69" fmla="*/ 760 h 2968"/>
              <a:gd name="T70" fmla="*/ 1263 w 1393"/>
              <a:gd name="T71" fmla="*/ 940 h 2968"/>
              <a:gd name="T72" fmla="*/ 1263 w 1393"/>
              <a:gd name="T73" fmla="*/ 632 h 2968"/>
              <a:gd name="T74" fmla="*/ 137 w 1393"/>
              <a:gd name="T75" fmla="*/ 632 h 2968"/>
              <a:gd name="T76" fmla="*/ 137 w 1393"/>
              <a:gd name="T77" fmla="*/ 450 h 2968"/>
              <a:gd name="T78" fmla="*/ 1263 w 1393"/>
              <a:gd name="T79" fmla="*/ 450 h 2968"/>
              <a:gd name="T80" fmla="*/ 1263 w 1393"/>
              <a:gd name="T81" fmla="*/ 632 h 2968"/>
              <a:gd name="T82" fmla="*/ 1263 w 1393"/>
              <a:gd name="T83" fmla="*/ 320 h 2968"/>
              <a:gd name="T84" fmla="*/ 137 w 1393"/>
              <a:gd name="T85" fmla="*/ 320 h 2968"/>
              <a:gd name="T86" fmla="*/ 137 w 1393"/>
              <a:gd name="T87" fmla="*/ 137 h 2968"/>
              <a:gd name="T88" fmla="*/ 1263 w 1393"/>
              <a:gd name="T89" fmla="*/ 137 h 2968"/>
              <a:gd name="T90" fmla="*/ 1263 w 1393"/>
              <a:gd name="T91" fmla="*/ 320 h 2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93" h="2968">
                <a:moveTo>
                  <a:pt x="0" y="0"/>
                </a:moveTo>
                <a:lnTo>
                  <a:pt x="0" y="1158"/>
                </a:lnTo>
                <a:lnTo>
                  <a:pt x="137" y="1158"/>
                </a:lnTo>
                <a:lnTo>
                  <a:pt x="137" y="1073"/>
                </a:lnTo>
                <a:lnTo>
                  <a:pt x="1263" y="1073"/>
                </a:lnTo>
                <a:lnTo>
                  <a:pt x="1263" y="1253"/>
                </a:lnTo>
                <a:lnTo>
                  <a:pt x="696" y="1253"/>
                </a:lnTo>
                <a:lnTo>
                  <a:pt x="696" y="1386"/>
                </a:lnTo>
                <a:lnTo>
                  <a:pt x="1263" y="1386"/>
                </a:lnTo>
                <a:lnTo>
                  <a:pt x="1263" y="1568"/>
                </a:lnTo>
                <a:lnTo>
                  <a:pt x="696" y="1568"/>
                </a:lnTo>
                <a:lnTo>
                  <a:pt x="696" y="1698"/>
                </a:lnTo>
                <a:lnTo>
                  <a:pt x="1263" y="1698"/>
                </a:lnTo>
                <a:lnTo>
                  <a:pt x="1263" y="1880"/>
                </a:lnTo>
                <a:lnTo>
                  <a:pt x="696" y="1880"/>
                </a:lnTo>
                <a:lnTo>
                  <a:pt x="696" y="2011"/>
                </a:lnTo>
                <a:lnTo>
                  <a:pt x="1263" y="2011"/>
                </a:lnTo>
                <a:lnTo>
                  <a:pt x="1263" y="2193"/>
                </a:lnTo>
                <a:lnTo>
                  <a:pt x="696" y="2193"/>
                </a:lnTo>
                <a:lnTo>
                  <a:pt x="696" y="2323"/>
                </a:lnTo>
                <a:lnTo>
                  <a:pt x="1263" y="2323"/>
                </a:lnTo>
                <a:lnTo>
                  <a:pt x="1263" y="2506"/>
                </a:lnTo>
                <a:lnTo>
                  <a:pt x="696" y="2506"/>
                </a:lnTo>
                <a:lnTo>
                  <a:pt x="696" y="2968"/>
                </a:lnTo>
                <a:lnTo>
                  <a:pt x="767" y="2968"/>
                </a:lnTo>
                <a:lnTo>
                  <a:pt x="767" y="2617"/>
                </a:lnTo>
                <a:lnTo>
                  <a:pt x="947" y="2617"/>
                </a:lnTo>
                <a:lnTo>
                  <a:pt x="947" y="2968"/>
                </a:lnTo>
                <a:lnTo>
                  <a:pt x="1393" y="2968"/>
                </a:lnTo>
                <a:lnTo>
                  <a:pt x="1393" y="0"/>
                </a:lnTo>
                <a:lnTo>
                  <a:pt x="0" y="0"/>
                </a:lnTo>
                <a:close/>
                <a:moveTo>
                  <a:pt x="1263" y="940"/>
                </a:moveTo>
                <a:lnTo>
                  <a:pt x="137" y="940"/>
                </a:lnTo>
                <a:lnTo>
                  <a:pt x="137" y="760"/>
                </a:lnTo>
                <a:lnTo>
                  <a:pt x="1263" y="760"/>
                </a:lnTo>
                <a:lnTo>
                  <a:pt x="1263" y="940"/>
                </a:lnTo>
                <a:close/>
                <a:moveTo>
                  <a:pt x="1263" y="632"/>
                </a:moveTo>
                <a:lnTo>
                  <a:pt x="137" y="632"/>
                </a:lnTo>
                <a:lnTo>
                  <a:pt x="137" y="450"/>
                </a:lnTo>
                <a:lnTo>
                  <a:pt x="1263" y="450"/>
                </a:lnTo>
                <a:lnTo>
                  <a:pt x="1263" y="632"/>
                </a:lnTo>
                <a:close/>
                <a:moveTo>
                  <a:pt x="1263" y="320"/>
                </a:moveTo>
                <a:lnTo>
                  <a:pt x="137" y="320"/>
                </a:lnTo>
                <a:lnTo>
                  <a:pt x="137" y="137"/>
                </a:lnTo>
                <a:lnTo>
                  <a:pt x="1263" y="137"/>
                </a:lnTo>
                <a:lnTo>
                  <a:pt x="1263" y="320"/>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9" name="Rectangle 18"/>
          <p:cNvSpPr/>
          <p:nvPr/>
        </p:nvSpPr>
        <p:spPr bwMode="auto">
          <a:xfrm rot="16200000">
            <a:off x="5992598" y="4169053"/>
            <a:ext cx="472188" cy="1702589"/>
          </a:xfrm>
          <a:prstGeom prst="rect">
            <a:avLst/>
          </a:prstGeom>
          <a:solidFill>
            <a:schemeClr val="accent6">
              <a:lumMod val="25000"/>
              <a:lumOff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800" dirty="0">
                <a:solidFill>
                  <a:sysClr val="windowText" lastClr="000000"/>
                </a:solidFill>
              </a:rPr>
              <a:t>ER Circuit</a:t>
            </a:r>
          </a:p>
        </p:txBody>
      </p:sp>
      <p:cxnSp>
        <p:nvCxnSpPr>
          <p:cNvPr id="20" name="Straight Arrow Connector 19"/>
          <p:cNvCxnSpPr>
            <a:stCxn id="19" idx="3"/>
            <a:endCxn id="21" idx="2"/>
          </p:cNvCxnSpPr>
          <p:nvPr/>
        </p:nvCxnSpPr>
        <p:spPr>
          <a:xfrm flipH="1" flipV="1">
            <a:off x="5024228" y="4066943"/>
            <a:ext cx="1204464" cy="717311"/>
          </a:xfrm>
          <a:prstGeom prst="straightConnector1">
            <a:avLst/>
          </a:prstGeom>
          <a:ln w="762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7"/>
          <p:cNvSpPr txBox="1"/>
          <p:nvPr/>
        </p:nvSpPr>
        <p:spPr bwMode="white">
          <a:xfrm>
            <a:off x="183375" y="6577110"/>
            <a:ext cx="336861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defRPr/>
            </a:pPr>
            <a:r>
              <a:rPr lang="en-US" sz="1028" spc="147" dirty="0">
                <a:gradFill>
                  <a:gsLst>
                    <a:gs pos="0">
                      <a:srgbClr val="FFFFFF">
                        <a:alpha val="50000"/>
                      </a:srgbClr>
                    </a:gs>
                    <a:gs pos="86000">
                      <a:srgbClr val="FFFFFF">
                        <a:alpha val="50000"/>
                      </a:srgbClr>
                    </a:gs>
                  </a:gsLst>
                  <a:lin ang="5400000" scaled="0"/>
                </a:gradFill>
              </a:rPr>
              <a:t>NDA Confidential - Royal Philips Electronics</a:t>
            </a:r>
          </a:p>
        </p:txBody>
      </p:sp>
      <p:sp>
        <p:nvSpPr>
          <p:cNvPr id="21" name="Rectangle 20"/>
          <p:cNvSpPr/>
          <p:nvPr/>
        </p:nvSpPr>
        <p:spPr bwMode="auto">
          <a:xfrm>
            <a:off x="4630199" y="2158688"/>
            <a:ext cx="788058" cy="1908254"/>
          </a:xfrm>
          <a:prstGeom prst="rect">
            <a:avLst/>
          </a:prstGeom>
          <a:solidFill>
            <a:schemeClr val="accent6">
              <a:lumMod val="25000"/>
              <a:lumOff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800" dirty="0">
                <a:solidFill>
                  <a:sysClr val="windowText" lastClr="000000"/>
                </a:solidFill>
              </a:rPr>
              <a:t>Gateway</a:t>
            </a:r>
          </a:p>
        </p:txBody>
      </p:sp>
      <p:sp>
        <p:nvSpPr>
          <p:cNvPr id="22" name="Rectangle 21"/>
          <p:cNvSpPr/>
          <p:nvPr/>
        </p:nvSpPr>
        <p:spPr bwMode="auto">
          <a:xfrm>
            <a:off x="6863219" y="2158688"/>
            <a:ext cx="788058" cy="1908254"/>
          </a:xfrm>
          <a:prstGeom prst="rect">
            <a:avLst/>
          </a:prstGeom>
          <a:solidFill>
            <a:schemeClr val="accent6">
              <a:lumMod val="25000"/>
              <a:lumOff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800" dirty="0">
                <a:solidFill>
                  <a:sysClr val="windowText" lastClr="000000"/>
                </a:solidFill>
              </a:rPr>
              <a:t>Gateway</a:t>
            </a:r>
          </a:p>
        </p:txBody>
      </p:sp>
      <p:cxnSp>
        <p:nvCxnSpPr>
          <p:cNvPr id="29" name="Straight Arrow Connector 28"/>
          <p:cNvCxnSpPr>
            <a:endCxn id="22" idx="2"/>
          </p:cNvCxnSpPr>
          <p:nvPr/>
        </p:nvCxnSpPr>
        <p:spPr>
          <a:xfrm flipV="1">
            <a:off x="6241613" y="4066943"/>
            <a:ext cx="1015635" cy="717309"/>
          </a:xfrm>
          <a:prstGeom prst="straightConnector1">
            <a:avLst/>
          </a:prstGeom>
          <a:ln w="762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674993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loud 1"/>
          <p:cNvSpPr/>
          <p:nvPr/>
        </p:nvSpPr>
        <p:spPr bwMode="auto">
          <a:xfrm>
            <a:off x="-563832" y="1297241"/>
            <a:ext cx="13579604" cy="5183809"/>
          </a:xfrm>
          <a:prstGeom prst="cloud">
            <a:avLst/>
          </a:prstGeom>
          <a:solidFill>
            <a:schemeClr val="accent6">
              <a:lumMod val="75000"/>
              <a:lumOff val="2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 name="Cloud 14"/>
          <p:cNvSpPr/>
          <p:nvPr/>
        </p:nvSpPr>
        <p:spPr bwMode="auto">
          <a:xfrm>
            <a:off x="4897908" y="2527239"/>
            <a:ext cx="7026346" cy="2920206"/>
          </a:xfrm>
          <a:prstGeom prst="cloud">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 name="Cloud 16"/>
          <p:cNvSpPr/>
          <p:nvPr/>
        </p:nvSpPr>
        <p:spPr bwMode="auto">
          <a:xfrm>
            <a:off x="573991" y="2770589"/>
            <a:ext cx="7123327" cy="2920206"/>
          </a:xfrm>
          <a:prstGeom prst="cloud">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Cloud 6"/>
          <p:cNvSpPr/>
          <p:nvPr/>
        </p:nvSpPr>
        <p:spPr bwMode="auto">
          <a:xfrm>
            <a:off x="573990" y="2770589"/>
            <a:ext cx="4844267" cy="2920206"/>
          </a:xfrm>
          <a:prstGeom prst="cloud">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Text Placeholder 12"/>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a:t>Co-Existence – VNET Peering in Region </a:t>
            </a:r>
            <a:br>
              <a:rPr lang="en-US" dirty="0"/>
            </a:br>
            <a:endParaRPr lang="en-US" b="1"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66948" y="3045667"/>
            <a:ext cx="1369001" cy="1687373"/>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1576" y="3045667"/>
            <a:ext cx="1369001" cy="1687373"/>
          </a:xfrm>
          <a:prstGeom prst="rect">
            <a:avLst/>
          </a:prstGeom>
        </p:spPr>
      </p:pic>
      <p:sp>
        <p:nvSpPr>
          <p:cNvPr id="8" name="Rectangle 7"/>
          <p:cNvSpPr/>
          <p:nvPr/>
        </p:nvSpPr>
        <p:spPr bwMode="auto">
          <a:xfrm>
            <a:off x="1017326" y="4858014"/>
            <a:ext cx="3437247" cy="491249"/>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800" dirty="0">
                <a:solidFill>
                  <a:sysClr val="windowText" lastClr="000000"/>
                </a:solidFill>
              </a:rPr>
              <a:t>VNET in ASM</a:t>
            </a:r>
          </a:p>
        </p:txBody>
      </p:sp>
      <p:sp>
        <p:nvSpPr>
          <p:cNvPr id="9" name="Cloud 8"/>
          <p:cNvSpPr/>
          <p:nvPr/>
        </p:nvSpPr>
        <p:spPr bwMode="auto">
          <a:xfrm>
            <a:off x="7079987" y="2527239"/>
            <a:ext cx="4844267" cy="2920206"/>
          </a:xfrm>
          <a:prstGeom prst="cloud">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72944" y="2802317"/>
            <a:ext cx="1369001" cy="1687373"/>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17572" y="2802317"/>
            <a:ext cx="1369001" cy="1687373"/>
          </a:xfrm>
          <a:prstGeom prst="rect">
            <a:avLst/>
          </a:prstGeom>
        </p:spPr>
      </p:pic>
      <p:sp>
        <p:nvSpPr>
          <p:cNvPr id="12" name="Rectangle 11"/>
          <p:cNvSpPr/>
          <p:nvPr/>
        </p:nvSpPr>
        <p:spPr bwMode="auto">
          <a:xfrm>
            <a:off x="7523322" y="4614663"/>
            <a:ext cx="3437247" cy="491249"/>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800" dirty="0">
                <a:solidFill>
                  <a:sysClr val="windowText" lastClr="000000"/>
                </a:solidFill>
              </a:rPr>
              <a:t>VNET in ARM</a:t>
            </a:r>
          </a:p>
        </p:txBody>
      </p:sp>
      <p:sp>
        <p:nvSpPr>
          <p:cNvPr id="4" name="Rectangle 3"/>
          <p:cNvSpPr/>
          <p:nvPr/>
        </p:nvSpPr>
        <p:spPr bwMode="auto">
          <a:xfrm>
            <a:off x="4679778" y="1936589"/>
            <a:ext cx="3193167" cy="443690"/>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3600" dirty="0">
                <a:gradFill>
                  <a:gsLst>
                    <a:gs pos="0">
                      <a:srgbClr val="FFFFFF"/>
                    </a:gs>
                    <a:gs pos="100000">
                      <a:srgbClr val="FFFFFF"/>
                    </a:gs>
                  </a:gsLst>
                  <a:lin ang="5400000" scaled="0"/>
                </a:gradFill>
              </a:rPr>
              <a:t>US West</a:t>
            </a:r>
          </a:p>
        </p:txBody>
      </p:sp>
    </p:spTree>
    <p:extLst>
      <p:ext uri="{BB962C8B-B14F-4D97-AF65-F5344CB8AC3E}">
        <p14:creationId xmlns:p14="http://schemas.microsoft.com/office/powerpoint/2010/main" val="163107976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loud 25"/>
          <p:cNvSpPr/>
          <p:nvPr/>
        </p:nvSpPr>
        <p:spPr bwMode="auto">
          <a:xfrm>
            <a:off x="-684839" y="662526"/>
            <a:ext cx="13579604" cy="5183809"/>
          </a:xfrm>
          <a:prstGeom prst="cloud">
            <a:avLst/>
          </a:prstGeom>
          <a:solidFill>
            <a:schemeClr val="accent6">
              <a:lumMod val="75000"/>
              <a:lumOff val="2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7" name="Rectangle 26"/>
          <p:cNvSpPr/>
          <p:nvPr/>
        </p:nvSpPr>
        <p:spPr bwMode="auto">
          <a:xfrm>
            <a:off x="4534468" y="1196569"/>
            <a:ext cx="3193167" cy="443690"/>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3600" dirty="0">
                <a:gradFill>
                  <a:gsLst>
                    <a:gs pos="0">
                      <a:srgbClr val="FFFFFF"/>
                    </a:gs>
                    <a:gs pos="100000">
                      <a:srgbClr val="FFFFFF"/>
                    </a:gs>
                  </a:gsLst>
                  <a:lin ang="5400000" scaled="0"/>
                </a:gradFill>
              </a:rPr>
              <a:t>US West</a:t>
            </a:r>
          </a:p>
        </p:txBody>
      </p:sp>
      <p:sp>
        <p:nvSpPr>
          <p:cNvPr id="24" name="Cloud 23"/>
          <p:cNvSpPr/>
          <p:nvPr/>
        </p:nvSpPr>
        <p:spPr bwMode="auto">
          <a:xfrm>
            <a:off x="4805138" y="1502057"/>
            <a:ext cx="7026346" cy="2920206"/>
          </a:xfrm>
          <a:prstGeom prst="cloud">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5" name="Cloud 24"/>
          <p:cNvSpPr/>
          <p:nvPr/>
        </p:nvSpPr>
        <p:spPr bwMode="auto">
          <a:xfrm>
            <a:off x="481220" y="1745407"/>
            <a:ext cx="7123327" cy="2920206"/>
          </a:xfrm>
          <a:prstGeom prst="cloud">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Cloud 6"/>
          <p:cNvSpPr/>
          <p:nvPr/>
        </p:nvSpPr>
        <p:spPr bwMode="auto">
          <a:xfrm>
            <a:off x="573990" y="1883610"/>
            <a:ext cx="4844267" cy="2920206"/>
          </a:xfrm>
          <a:prstGeom prst="cloud">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a:t>Co-Existence – VNET Peering</a:t>
            </a:r>
            <a:br>
              <a:rPr lang="en-US" dirty="0"/>
            </a:br>
            <a:endParaRPr lang="en-US" b="1"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66948" y="2158688"/>
            <a:ext cx="1369001" cy="1687373"/>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1576" y="2158688"/>
            <a:ext cx="1369001" cy="1687373"/>
          </a:xfrm>
          <a:prstGeom prst="rect">
            <a:avLst/>
          </a:prstGeom>
        </p:spPr>
      </p:pic>
      <p:sp>
        <p:nvSpPr>
          <p:cNvPr id="8" name="Rectangle 7"/>
          <p:cNvSpPr/>
          <p:nvPr/>
        </p:nvSpPr>
        <p:spPr bwMode="auto">
          <a:xfrm>
            <a:off x="1017326" y="3971034"/>
            <a:ext cx="3437247" cy="491249"/>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800" dirty="0">
                <a:solidFill>
                  <a:sysClr val="windowText" lastClr="000000"/>
                </a:solidFill>
              </a:rPr>
              <a:t>VNET in ASM</a:t>
            </a:r>
          </a:p>
        </p:txBody>
      </p:sp>
      <p:sp>
        <p:nvSpPr>
          <p:cNvPr id="9" name="Cloud 8"/>
          <p:cNvSpPr/>
          <p:nvPr/>
        </p:nvSpPr>
        <p:spPr bwMode="auto">
          <a:xfrm>
            <a:off x="7079987" y="1640260"/>
            <a:ext cx="4844267" cy="2920206"/>
          </a:xfrm>
          <a:prstGeom prst="cloud">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72944" y="1915338"/>
            <a:ext cx="1369001" cy="1687373"/>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17572" y="1915338"/>
            <a:ext cx="1369001" cy="1687373"/>
          </a:xfrm>
          <a:prstGeom prst="rect">
            <a:avLst/>
          </a:prstGeom>
        </p:spPr>
      </p:pic>
      <p:sp>
        <p:nvSpPr>
          <p:cNvPr id="12" name="Rectangle 11"/>
          <p:cNvSpPr/>
          <p:nvPr/>
        </p:nvSpPr>
        <p:spPr bwMode="auto">
          <a:xfrm>
            <a:off x="7523322" y="3727684"/>
            <a:ext cx="3437247" cy="491249"/>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800" dirty="0">
                <a:solidFill>
                  <a:sysClr val="windowText" lastClr="000000"/>
                </a:solidFill>
              </a:rPr>
              <a:t>VNET in ARM</a:t>
            </a:r>
          </a:p>
        </p:txBody>
      </p:sp>
      <p:sp>
        <p:nvSpPr>
          <p:cNvPr id="15" name="Rectangle 14"/>
          <p:cNvSpPr/>
          <p:nvPr/>
        </p:nvSpPr>
        <p:spPr bwMode="auto">
          <a:xfrm rot="16200000">
            <a:off x="5291580" y="3271123"/>
            <a:ext cx="394029" cy="1908254"/>
          </a:xfrm>
          <a:prstGeom prst="rect">
            <a:avLst/>
          </a:prstGeom>
          <a:solidFill>
            <a:schemeClr val="accent6">
              <a:lumMod val="25000"/>
              <a:lumOff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800" dirty="0">
                <a:solidFill>
                  <a:sysClr val="windowText" lastClr="000000"/>
                </a:solidFill>
              </a:rPr>
              <a:t>VPN</a:t>
            </a:r>
          </a:p>
        </p:txBody>
      </p:sp>
      <p:cxnSp>
        <p:nvCxnSpPr>
          <p:cNvPr id="17" name="Straight Arrow Connector 16"/>
          <p:cNvCxnSpPr/>
          <p:nvPr/>
        </p:nvCxnSpPr>
        <p:spPr>
          <a:xfrm>
            <a:off x="5528718" y="4417032"/>
            <a:ext cx="129644" cy="1081884"/>
          </a:xfrm>
          <a:prstGeom prst="straightConnector1">
            <a:avLst/>
          </a:prstGeom>
          <a:ln w="762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Cloud 17"/>
          <p:cNvSpPr/>
          <p:nvPr/>
        </p:nvSpPr>
        <p:spPr bwMode="auto">
          <a:xfrm>
            <a:off x="3596077" y="5663229"/>
            <a:ext cx="4844267" cy="2920206"/>
          </a:xfrm>
          <a:prstGeom prst="cloud">
            <a:avLst/>
          </a:prstGeom>
          <a:solidFill>
            <a:schemeClr val="accent3">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 name="Freeform 18"/>
          <p:cNvSpPr>
            <a:spLocks noEditPoints="1"/>
          </p:cNvSpPr>
          <p:nvPr/>
        </p:nvSpPr>
        <p:spPr bwMode="auto">
          <a:xfrm>
            <a:off x="5618240" y="5504148"/>
            <a:ext cx="674046" cy="921202"/>
          </a:xfrm>
          <a:custGeom>
            <a:avLst/>
            <a:gdLst>
              <a:gd name="T0" fmla="*/ 0 w 1395"/>
              <a:gd name="T1" fmla="*/ 0 h 1715"/>
              <a:gd name="T2" fmla="*/ 0 w 1395"/>
              <a:gd name="T3" fmla="*/ 1715 h 1715"/>
              <a:gd name="T4" fmla="*/ 452 w 1395"/>
              <a:gd name="T5" fmla="*/ 1715 h 1715"/>
              <a:gd name="T6" fmla="*/ 452 w 1395"/>
              <a:gd name="T7" fmla="*/ 1364 h 1715"/>
              <a:gd name="T8" fmla="*/ 635 w 1395"/>
              <a:gd name="T9" fmla="*/ 1364 h 1715"/>
              <a:gd name="T10" fmla="*/ 635 w 1395"/>
              <a:gd name="T11" fmla="*/ 1715 h 1715"/>
              <a:gd name="T12" fmla="*/ 768 w 1395"/>
              <a:gd name="T13" fmla="*/ 1715 h 1715"/>
              <a:gd name="T14" fmla="*/ 768 w 1395"/>
              <a:gd name="T15" fmla="*/ 1364 h 1715"/>
              <a:gd name="T16" fmla="*/ 950 w 1395"/>
              <a:gd name="T17" fmla="*/ 1364 h 1715"/>
              <a:gd name="T18" fmla="*/ 950 w 1395"/>
              <a:gd name="T19" fmla="*/ 1715 h 1715"/>
              <a:gd name="T20" fmla="*/ 1395 w 1395"/>
              <a:gd name="T21" fmla="*/ 1715 h 1715"/>
              <a:gd name="T22" fmla="*/ 1395 w 1395"/>
              <a:gd name="T23" fmla="*/ 0 h 1715"/>
              <a:gd name="T24" fmla="*/ 0 w 1395"/>
              <a:gd name="T25" fmla="*/ 0 h 1715"/>
              <a:gd name="T26" fmla="*/ 1263 w 1395"/>
              <a:gd name="T27" fmla="*/ 1253 h 1715"/>
              <a:gd name="T28" fmla="*/ 137 w 1395"/>
              <a:gd name="T29" fmla="*/ 1253 h 1715"/>
              <a:gd name="T30" fmla="*/ 137 w 1395"/>
              <a:gd name="T31" fmla="*/ 1070 h 1715"/>
              <a:gd name="T32" fmla="*/ 1263 w 1395"/>
              <a:gd name="T33" fmla="*/ 1070 h 1715"/>
              <a:gd name="T34" fmla="*/ 1263 w 1395"/>
              <a:gd name="T35" fmla="*/ 1253 h 1715"/>
              <a:gd name="T36" fmla="*/ 1263 w 1395"/>
              <a:gd name="T37" fmla="*/ 940 h 1715"/>
              <a:gd name="T38" fmla="*/ 137 w 1395"/>
              <a:gd name="T39" fmla="*/ 940 h 1715"/>
              <a:gd name="T40" fmla="*/ 137 w 1395"/>
              <a:gd name="T41" fmla="*/ 758 h 1715"/>
              <a:gd name="T42" fmla="*/ 1263 w 1395"/>
              <a:gd name="T43" fmla="*/ 758 h 1715"/>
              <a:gd name="T44" fmla="*/ 1263 w 1395"/>
              <a:gd name="T45" fmla="*/ 940 h 1715"/>
              <a:gd name="T46" fmla="*/ 1263 w 1395"/>
              <a:gd name="T47" fmla="*/ 627 h 1715"/>
              <a:gd name="T48" fmla="*/ 137 w 1395"/>
              <a:gd name="T49" fmla="*/ 627 h 1715"/>
              <a:gd name="T50" fmla="*/ 137 w 1395"/>
              <a:gd name="T51" fmla="*/ 445 h 1715"/>
              <a:gd name="T52" fmla="*/ 1263 w 1395"/>
              <a:gd name="T53" fmla="*/ 445 h 1715"/>
              <a:gd name="T54" fmla="*/ 1263 w 1395"/>
              <a:gd name="T55" fmla="*/ 627 h 1715"/>
              <a:gd name="T56" fmla="*/ 1263 w 1395"/>
              <a:gd name="T57" fmla="*/ 315 h 1715"/>
              <a:gd name="T58" fmla="*/ 137 w 1395"/>
              <a:gd name="T59" fmla="*/ 315 h 1715"/>
              <a:gd name="T60" fmla="*/ 137 w 1395"/>
              <a:gd name="T61" fmla="*/ 133 h 1715"/>
              <a:gd name="T62" fmla="*/ 1263 w 1395"/>
              <a:gd name="T63" fmla="*/ 133 h 1715"/>
              <a:gd name="T64" fmla="*/ 1263 w 1395"/>
              <a:gd name="T65" fmla="*/ 315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5" h="1715">
                <a:moveTo>
                  <a:pt x="0" y="0"/>
                </a:moveTo>
                <a:lnTo>
                  <a:pt x="0" y="1715"/>
                </a:lnTo>
                <a:lnTo>
                  <a:pt x="452" y="1715"/>
                </a:lnTo>
                <a:lnTo>
                  <a:pt x="452" y="1364"/>
                </a:lnTo>
                <a:lnTo>
                  <a:pt x="635" y="1364"/>
                </a:lnTo>
                <a:lnTo>
                  <a:pt x="635" y="1715"/>
                </a:lnTo>
                <a:lnTo>
                  <a:pt x="768" y="1715"/>
                </a:lnTo>
                <a:lnTo>
                  <a:pt x="768" y="1364"/>
                </a:lnTo>
                <a:lnTo>
                  <a:pt x="950" y="1364"/>
                </a:lnTo>
                <a:lnTo>
                  <a:pt x="950" y="1715"/>
                </a:lnTo>
                <a:lnTo>
                  <a:pt x="1395" y="1715"/>
                </a:lnTo>
                <a:lnTo>
                  <a:pt x="1395" y="0"/>
                </a:lnTo>
                <a:lnTo>
                  <a:pt x="0" y="0"/>
                </a:lnTo>
                <a:close/>
                <a:moveTo>
                  <a:pt x="1263" y="1253"/>
                </a:moveTo>
                <a:lnTo>
                  <a:pt x="137" y="1253"/>
                </a:lnTo>
                <a:lnTo>
                  <a:pt x="137" y="1070"/>
                </a:lnTo>
                <a:lnTo>
                  <a:pt x="1263" y="1070"/>
                </a:lnTo>
                <a:lnTo>
                  <a:pt x="1263" y="1253"/>
                </a:lnTo>
                <a:close/>
                <a:moveTo>
                  <a:pt x="1263" y="940"/>
                </a:moveTo>
                <a:lnTo>
                  <a:pt x="137" y="940"/>
                </a:lnTo>
                <a:lnTo>
                  <a:pt x="137" y="758"/>
                </a:lnTo>
                <a:lnTo>
                  <a:pt x="1263" y="758"/>
                </a:lnTo>
                <a:lnTo>
                  <a:pt x="1263" y="940"/>
                </a:lnTo>
                <a:close/>
                <a:moveTo>
                  <a:pt x="1263" y="627"/>
                </a:moveTo>
                <a:lnTo>
                  <a:pt x="137" y="627"/>
                </a:lnTo>
                <a:lnTo>
                  <a:pt x="137" y="445"/>
                </a:lnTo>
                <a:lnTo>
                  <a:pt x="1263" y="445"/>
                </a:lnTo>
                <a:lnTo>
                  <a:pt x="1263" y="627"/>
                </a:lnTo>
                <a:close/>
                <a:moveTo>
                  <a:pt x="1263" y="315"/>
                </a:moveTo>
                <a:lnTo>
                  <a:pt x="137" y="315"/>
                </a:lnTo>
                <a:lnTo>
                  <a:pt x="137" y="133"/>
                </a:lnTo>
                <a:lnTo>
                  <a:pt x="1263" y="133"/>
                </a:lnTo>
                <a:lnTo>
                  <a:pt x="1263" y="315"/>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0" name="Freeform 19"/>
          <p:cNvSpPr>
            <a:spLocks noEditPoints="1"/>
          </p:cNvSpPr>
          <p:nvPr/>
        </p:nvSpPr>
        <p:spPr bwMode="auto">
          <a:xfrm>
            <a:off x="5905074" y="4831109"/>
            <a:ext cx="673079" cy="1594243"/>
          </a:xfrm>
          <a:custGeom>
            <a:avLst/>
            <a:gdLst>
              <a:gd name="T0" fmla="*/ 0 w 1393"/>
              <a:gd name="T1" fmla="*/ 0 h 2968"/>
              <a:gd name="T2" fmla="*/ 0 w 1393"/>
              <a:gd name="T3" fmla="*/ 1158 h 2968"/>
              <a:gd name="T4" fmla="*/ 137 w 1393"/>
              <a:gd name="T5" fmla="*/ 1158 h 2968"/>
              <a:gd name="T6" fmla="*/ 137 w 1393"/>
              <a:gd name="T7" fmla="*/ 1073 h 2968"/>
              <a:gd name="T8" fmla="*/ 1263 w 1393"/>
              <a:gd name="T9" fmla="*/ 1073 h 2968"/>
              <a:gd name="T10" fmla="*/ 1263 w 1393"/>
              <a:gd name="T11" fmla="*/ 1253 h 2968"/>
              <a:gd name="T12" fmla="*/ 696 w 1393"/>
              <a:gd name="T13" fmla="*/ 1253 h 2968"/>
              <a:gd name="T14" fmla="*/ 696 w 1393"/>
              <a:gd name="T15" fmla="*/ 1386 h 2968"/>
              <a:gd name="T16" fmla="*/ 1263 w 1393"/>
              <a:gd name="T17" fmla="*/ 1386 h 2968"/>
              <a:gd name="T18" fmla="*/ 1263 w 1393"/>
              <a:gd name="T19" fmla="*/ 1568 h 2968"/>
              <a:gd name="T20" fmla="*/ 696 w 1393"/>
              <a:gd name="T21" fmla="*/ 1568 h 2968"/>
              <a:gd name="T22" fmla="*/ 696 w 1393"/>
              <a:gd name="T23" fmla="*/ 1698 h 2968"/>
              <a:gd name="T24" fmla="*/ 1263 w 1393"/>
              <a:gd name="T25" fmla="*/ 1698 h 2968"/>
              <a:gd name="T26" fmla="*/ 1263 w 1393"/>
              <a:gd name="T27" fmla="*/ 1880 h 2968"/>
              <a:gd name="T28" fmla="*/ 696 w 1393"/>
              <a:gd name="T29" fmla="*/ 1880 h 2968"/>
              <a:gd name="T30" fmla="*/ 696 w 1393"/>
              <a:gd name="T31" fmla="*/ 2011 h 2968"/>
              <a:gd name="T32" fmla="*/ 1263 w 1393"/>
              <a:gd name="T33" fmla="*/ 2011 h 2968"/>
              <a:gd name="T34" fmla="*/ 1263 w 1393"/>
              <a:gd name="T35" fmla="*/ 2193 h 2968"/>
              <a:gd name="T36" fmla="*/ 696 w 1393"/>
              <a:gd name="T37" fmla="*/ 2193 h 2968"/>
              <a:gd name="T38" fmla="*/ 696 w 1393"/>
              <a:gd name="T39" fmla="*/ 2323 h 2968"/>
              <a:gd name="T40" fmla="*/ 1263 w 1393"/>
              <a:gd name="T41" fmla="*/ 2323 h 2968"/>
              <a:gd name="T42" fmla="*/ 1263 w 1393"/>
              <a:gd name="T43" fmla="*/ 2506 h 2968"/>
              <a:gd name="T44" fmla="*/ 696 w 1393"/>
              <a:gd name="T45" fmla="*/ 2506 h 2968"/>
              <a:gd name="T46" fmla="*/ 696 w 1393"/>
              <a:gd name="T47" fmla="*/ 2968 h 2968"/>
              <a:gd name="T48" fmla="*/ 767 w 1393"/>
              <a:gd name="T49" fmla="*/ 2968 h 2968"/>
              <a:gd name="T50" fmla="*/ 767 w 1393"/>
              <a:gd name="T51" fmla="*/ 2617 h 2968"/>
              <a:gd name="T52" fmla="*/ 947 w 1393"/>
              <a:gd name="T53" fmla="*/ 2617 h 2968"/>
              <a:gd name="T54" fmla="*/ 947 w 1393"/>
              <a:gd name="T55" fmla="*/ 2968 h 2968"/>
              <a:gd name="T56" fmla="*/ 1393 w 1393"/>
              <a:gd name="T57" fmla="*/ 2968 h 2968"/>
              <a:gd name="T58" fmla="*/ 1393 w 1393"/>
              <a:gd name="T59" fmla="*/ 0 h 2968"/>
              <a:gd name="T60" fmla="*/ 0 w 1393"/>
              <a:gd name="T61" fmla="*/ 0 h 2968"/>
              <a:gd name="T62" fmla="*/ 1263 w 1393"/>
              <a:gd name="T63" fmla="*/ 940 h 2968"/>
              <a:gd name="T64" fmla="*/ 137 w 1393"/>
              <a:gd name="T65" fmla="*/ 940 h 2968"/>
              <a:gd name="T66" fmla="*/ 137 w 1393"/>
              <a:gd name="T67" fmla="*/ 760 h 2968"/>
              <a:gd name="T68" fmla="*/ 1263 w 1393"/>
              <a:gd name="T69" fmla="*/ 760 h 2968"/>
              <a:gd name="T70" fmla="*/ 1263 w 1393"/>
              <a:gd name="T71" fmla="*/ 940 h 2968"/>
              <a:gd name="T72" fmla="*/ 1263 w 1393"/>
              <a:gd name="T73" fmla="*/ 632 h 2968"/>
              <a:gd name="T74" fmla="*/ 137 w 1393"/>
              <a:gd name="T75" fmla="*/ 632 h 2968"/>
              <a:gd name="T76" fmla="*/ 137 w 1393"/>
              <a:gd name="T77" fmla="*/ 450 h 2968"/>
              <a:gd name="T78" fmla="*/ 1263 w 1393"/>
              <a:gd name="T79" fmla="*/ 450 h 2968"/>
              <a:gd name="T80" fmla="*/ 1263 w 1393"/>
              <a:gd name="T81" fmla="*/ 632 h 2968"/>
              <a:gd name="T82" fmla="*/ 1263 w 1393"/>
              <a:gd name="T83" fmla="*/ 320 h 2968"/>
              <a:gd name="T84" fmla="*/ 137 w 1393"/>
              <a:gd name="T85" fmla="*/ 320 h 2968"/>
              <a:gd name="T86" fmla="*/ 137 w 1393"/>
              <a:gd name="T87" fmla="*/ 137 h 2968"/>
              <a:gd name="T88" fmla="*/ 1263 w 1393"/>
              <a:gd name="T89" fmla="*/ 137 h 2968"/>
              <a:gd name="T90" fmla="*/ 1263 w 1393"/>
              <a:gd name="T91" fmla="*/ 320 h 2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93" h="2968">
                <a:moveTo>
                  <a:pt x="0" y="0"/>
                </a:moveTo>
                <a:lnTo>
                  <a:pt x="0" y="1158"/>
                </a:lnTo>
                <a:lnTo>
                  <a:pt x="137" y="1158"/>
                </a:lnTo>
                <a:lnTo>
                  <a:pt x="137" y="1073"/>
                </a:lnTo>
                <a:lnTo>
                  <a:pt x="1263" y="1073"/>
                </a:lnTo>
                <a:lnTo>
                  <a:pt x="1263" y="1253"/>
                </a:lnTo>
                <a:lnTo>
                  <a:pt x="696" y="1253"/>
                </a:lnTo>
                <a:lnTo>
                  <a:pt x="696" y="1386"/>
                </a:lnTo>
                <a:lnTo>
                  <a:pt x="1263" y="1386"/>
                </a:lnTo>
                <a:lnTo>
                  <a:pt x="1263" y="1568"/>
                </a:lnTo>
                <a:lnTo>
                  <a:pt x="696" y="1568"/>
                </a:lnTo>
                <a:lnTo>
                  <a:pt x="696" y="1698"/>
                </a:lnTo>
                <a:lnTo>
                  <a:pt x="1263" y="1698"/>
                </a:lnTo>
                <a:lnTo>
                  <a:pt x="1263" y="1880"/>
                </a:lnTo>
                <a:lnTo>
                  <a:pt x="696" y="1880"/>
                </a:lnTo>
                <a:lnTo>
                  <a:pt x="696" y="2011"/>
                </a:lnTo>
                <a:lnTo>
                  <a:pt x="1263" y="2011"/>
                </a:lnTo>
                <a:lnTo>
                  <a:pt x="1263" y="2193"/>
                </a:lnTo>
                <a:lnTo>
                  <a:pt x="696" y="2193"/>
                </a:lnTo>
                <a:lnTo>
                  <a:pt x="696" y="2323"/>
                </a:lnTo>
                <a:lnTo>
                  <a:pt x="1263" y="2323"/>
                </a:lnTo>
                <a:lnTo>
                  <a:pt x="1263" y="2506"/>
                </a:lnTo>
                <a:lnTo>
                  <a:pt x="696" y="2506"/>
                </a:lnTo>
                <a:lnTo>
                  <a:pt x="696" y="2968"/>
                </a:lnTo>
                <a:lnTo>
                  <a:pt x="767" y="2968"/>
                </a:lnTo>
                <a:lnTo>
                  <a:pt x="767" y="2617"/>
                </a:lnTo>
                <a:lnTo>
                  <a:pt x="947" y="2617"/>
                </a:lnTo>
                <a:lnTo>
                  <a:pt x="947" y="2968"/>
                </a:lnTo>
                <a:lnTo>
                  <a:pt x="1393" y="2968"/>
                </a:lnTo>
                <a:lnTo>
                  <a:pt x="1393" y="0"/>
                </a:lnTo>
                <a:lnTo>
                  <a:pt x="0" y="0"/>
                </a:lnTo>
                <a:close/>
                <a:moveTo>
                  <a:pt x="1263" y="940"/>
                </a:moveTo>
                <a:lnTo>
                  <a:pt x="137" y="940"/>
                </a:lnTo>
                <a:lnTo>
                  <a:pt x="137" y="760"/>
                </a:lnTo>
                <a:lnTo>
                  <a:pt x="1263" y="760"/>
                </a:lnTo>
                <a:lnTo>
                  <a:pt x="1263" y="940"/>
                </a:lnTo>
                <a:close/>
                <a:moveTo>
                  <a:pt x="1263" y="632"/>
                </a:moveTo>
                <a:lnTo>
                  <a:pt x="137" y="632"/>
                </a:lnTo>
                <a:lnTo>
                  <a:pt x="137" y="450"/>
                </a:lnTo>
                <a:lnTo>
                  <a:pt x="1263" y="450"/>
                </a:lnTo>
                <a:lnTo>
                  <a:pt x="1263" y="632"/>
                </a:lnTo>
                <a:close/>
                <a:moveTo>
                  <a:pt x="1263" y="320"/>
                </a:moveTo>
                <a:lnTo>
                  <a:pt x="137" y="320"/>
                </a:lnTo>
                <a:lnTo>
                  <a:pt x="137" y="137"/>
                </a:lnTo>
                <a:lnTo>
                  <a:pt x="1263" y="137"/>
                </a:lnTo>
                <a:lnTo>
                  <a:pt x="1263" y="320"/>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3" name="TextBox 7"/>
          <p:cNvSpPr txBox="1"/>
          <p:nvPr/>
        </p:nvSpPr>
        <p:spPr bwMode="white">
          <a:xfrm>
            <a:off x="183375" y="6540388"/>
            <a:ext cx="336861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defRPr/>
            </a:pPr>
            <a:r>
              <a:rPr lang="en-US" sz="1028" spc="147" dirty="0">
                <a:gradFill>
                  <a:gsLst>
                    <a:gs pos="0">
                      <a:srgbClr val="FFFFFF">
                        <a:alpha val="50000"/>
                      </a:srgbClr>
                    </a:gs>
                    <a:gs pos="86000">
                      <a:srgbClr val="FFFFFF">
                        <a:alpha val="50000"/>
                      </a:srgbClr>
                    </a:gs>
                  </a:gsLst>
                  <a:lin ang="5400000" scaled="0"/>
                </a:gradFill>
              </a:rPr>
              <a:t>NDA Confidential - Royal Philips Electronics</a:t>
            </a:r>
          </a:p>
        </p:txBody>
      </p:sp>
    </p:spTree>
    <p:extLst>
      <p:ext uri="{BB962C8B-B14F-4D97-AF65-F5344CB8AC3E}">
        <p14:creationId xmlns:p14="http://schemas.microsoft.com/office/powerpoint/2010/main" val="181911670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loud 25"/>
          <p:cNvSpPr/>
          <p:nvPr/>
        </p:nvSpPr>
        <p:spPr bwMode="auto">
          <a:xfrm>
            <a:off x="-684839" y="662526"/>
            <a:ext cx="13579604" cy="5183809"/>
          </a:xfrm>
          <a:prstGeom prst="cloud">
            <a:avLst/>
          </a:prstGeom>
          <a:solidFill>
            <a:schemeClr val="accent6">
              <a:lumMod val="75000"/>
              <a:lumOff val="2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7" name="Rectangle 26"/>
          <p:cNvSpPr/>
          <p:nvPr/>
        </p:nvSpPr>
        <p:spPr bwMode="auto">
          <a:xfrm>
            <a:off x="4534468" y="1196569"/>
            <a:ext cx="3193167" cy="443690"/>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3600" dirty="0">
                <a:gradFill>
                  <a:gsLst>
                    <a:gs pos="0">
                      <a:srgbClr val="FFFFFF"/>
                    </a:gs>
                    <a:gs pos="100000">
                      <a:srgbClr val="FFFFFF"/>
                    </a:gs>
                  </a:gsLst>
                  <a:lin ang="5400000" scaled="0"/>
                </a:gradFill>
              </a:rPr>
              <a:t>US West</a:t>
            </a:r>
          </a:p>
        </p:txBody>
      </p:sp>
      <p:sp>
        <p:nvSpPr>
          <p:cNvPr id="24" name="Cloud 23"/>
          <p:cNvSpPr/>
          <p:nvPr/>
        </p:nvSpPr>
        <p:spPr bwMode="auto">
          <a:xfrm>
            <a:off x="4805138" y="1502057"/>
            <a:ext cx="7026346" cy="2920206"/>
          </a:xfrm>
          <a:prstGeom prst="cloud">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5" name="Cloud 24"/>
          <p:cNvSpPr/>
          <p:nvPr/>
        </p:nvSpPr>
        <p:spPr bwMode="auto">
          <a:xfrm>
            <a:off x="481220" y="1745407"/>
            <a:ext cx="7123327" cy="2920206"/>
          </a:xfrm>
          <a:prstGeom prst="cloud">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Cloud 6"/>
          <p:cNvSpPr/>
          <p:nvPr/>
        </p:nvSpPr>
        <p:spPr bwMode="auto">
          <a:xfrm>
            <a:off x="573990" y="1883610"/>
            <a:ext cx="4844267" cy="2920206"/>
          </a:xfrm>
          <a:prstGeom prst="cloud">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a:t>Co-Existence – VNET Peering</a:t>
            </a:r>
            <a:br>
              <a:rPr lang="en-US" dirty="0"/>
            </a:br>
            <a:endParaRPr lang="en-US" b="1"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66948" y="2158688"/>
            <a:ext cx="1369001" cy="1687373"/>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1576" y="2158688"/>
            <a:ext cx="1369001" cy="1687373"/>
          </a:xfrm>
          <a:prstGeom prst="rect">
            <a:avLst/>
          </a:prstGeom>
        </p:spPr>
      </p:pic>
      <p:sp>
        <p:nvSpPr>
          <p:cNvPr id="8" name="Rectangle 7"/>
          <p:cNvSpPr/>
          <p:nvPr/>
        </p:nvSpPr>
        <p:spPr bwMode="auto">
          <a:xfrm>
            <a:off x="1017326" y="3971034"/>
            <a:ext cx="3437247" cy="491249"/>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800" dirty="0">
                <a:solidFill>
                  <a:sysClr val="windowText" lastClr="000000"/>
                </a:solidFill>
              </a:rPr>
              <a:t>VNET in ASM</a:t>
            </a:r>
          </a:p>
        </p:txBody>
      </p:sp>
      <p:sp>
        <p:nvSpPr>
          <p:cNvPr id="9" name="Cloud 8"/>
          <p:cNvSpPr/>
          <p:nvPr/>
        </p:nvSpPr>
        <p:spPr bwMode="auto">
          <a:xfrm>
            <a:off x="7079987" y="1640260"/>
            <a:ext cx="4844267" cy="2920206"/>
          </a:xfrm>
          <a:prstGeom prst="cloud">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72944" y="1915338"/>
            <a:ext cx="1369001" cy="1687373"/>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17572" y="1915338"/>
            <a:ext cx="1369001" cy="1687373"/>
          </a:xfrm>
          <a:prstGeom prst="rect">
            <a:avLst/>
          </a:prstGeom>
        </p:spPr>
      </p:pic>
      <p:sp>
        <p:nvSpPr>
          <p:cNvPr id="12" name="Rectangle 11"/>
          <p:cNvSpPr/>
          <p:nvPr/>
        </p:nvSpPr>
        <p:spPr bwMode="auto">
          <a:xfrm>
            <a:off x="7523322" y="3727684"/>
            <a:ext cx="3437247" cy="491249"/>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800" dirty="0">
                <a:solidFill>
                  <a:sysClr val="windowText" lastClr="000000"/>
                </a:solidFill>
              </a:rPr>
              <a:t>VNET in ARM</a:t>
            </a:r>
          </a:p>
        </p:txBody>
      </p:sp>
      <p:sp>
        <p:nvSpPr>
          <p:cNvPr id="15" name="Rectangle 14"/>
          <p:cNvSpPr/>
          <p:nvPr/>
        </p:nvSpPr>
        <p:spPr bwMode="auto">
          <a:xfrm rot="16200000">
            <a:off x="5470151" y="3092551"/>
            <a:ext cx="434048" cy="2305414"/>
          </a:xfrm>
          <a:prstGeom prst="rect">
            <a:avLst/>
          </a:prstGeom>
          <a:solidFill>
            <a:schemeClr val="accent6">
              <a:lumMod val="25000"/>
              <a:lumOff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800" dirty="0">
                <a:solidFill>
                  <a:sysClr val="windowText" lastClr="000000"/>
                </a:solidFill>
              </a:rPr>
              <a:t>ExpressRoute</a:t>
            </a:r>
          </a:p>
        </p:txBody>
      </p:sp>
      <p:cxnSp>
        <p:nvCxnSpPr>
          <p:cNvPr id="17" name="Straight Arrow Connector 16"/>
          <p:cNvCxnSpPr/>
          <p:nvPr/>
        </p:nvCxnSpPr>
        <p:spPr>
          <a:xfrm>
            <a:off x="5528718" y="4417032"/>
            <a:ext cx="129644" cy="1081884"/>
          </a:xfrm>
          <a:prstGeom prst="straightConnector1">
            <a:avLst/>
          </a:prstGeom>
          <a:ln w="762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Cloud 17"/>
          <p:cNvSpPr/>
          <p:nvPr/>
        </p:nvSpPr>
        <p:spPr bwMode="auto">
          <a:xfrm>
            <a:off x="3596077" y="5663229"/>
            <a:ext cx="4844267" cy="2920206"/>
          </a:xfrm>
          <a:prstGeom prst="cloud">
            <a:avLst/>
          </a:prstGeom>
          <a:solidFill>
            <a:schemeClr val="accent3">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 name="Freeform 18"/>
          <p:cNvSpPr>
            <a:spLocks noEditPoints="1"/>
          </p:cNvSpPr>
          <p:nvPr/>
        </p:nvSpPr>
        <p:spPr bwMode="auto">
          <a:xfrm>
            <a:off x="5618240" y="5504148"/>
            <a:ext cx="674046" cy="921202"/>
          </a:xfrm>
          <a:custGeom>
            <a:avLst/>
            <a:gdLst>
              <a:gd name="T0" fmla="*/ 0 w 1395"/>
              <a:gd name="T1" fmla="*/ 0 h 1715"/>
              <a:gd name="T2" fmla="*/ 0 w 1395"/>
              <a:gd name="T3" fmla="*/ 1715 h 1715"/>
              <a:gd name="T4" fmla="*/ 452 w 1395"/>
              <a:gd name="T5" fmla="*/ 1715 h 1715"/>
              <a:gd name="T6" fmla="*/ 452 w 1395"/>
              <a:gd name="T7" fmla="*/ 1364 h 1715"/>
              <a:gd name="T8" fmla="*/ 635 w 1395"/>
              <a:gd name="T9" fmla="*/ 1364 h 1715"/>
              <a:gd name="T10" fmla="*/ 635 w 1395"/>
              <a:gd name="T11" fmla="*/ 1715 h 1715"/>
              <a:gd name="T12" fmla="*/ 768 w 1395"/>
              <a:gd name="T13" fmla="*/ 1715 h 1715"/>
              <a:gd name="T14" fmla="*/ 768 w 1395"/>
              <a:gd name="T15" fmla="*/ 1364 h 1715"/>
              <a:gd name="T16" fmla="*/ 950 w 1395"/>
              <a:gd name="T17" fmla="*/ 1364 h 1715"/>
              <a:gd name="T18" fmla="*/ 950 w 1395"/>
              <a:gd name="T19" fmla="*/ 1715 h 1715"/>
              <a:gd name="T20" fmla="*/ 1395 w 1395"/>
              <a:gd name="T21" fmla="*/ 1715 h 1715"/>
              <a:gd name="T22" fmla="*/ 1395 w 1395"/>
              <a:gd name="T23" fmla="*/ 0 h 1715"/>
              <a:gd name="T24" fmla="*/ 0 w 1395"/>
              <a:gd name="T25" fmla="*/ 0 h 1715"/>
              <a:gd name="T26" fmla="*/ 1263 w 1395"/>
              <a:gd name="T27" fmla="*/ 1253 h 1715"/>
              <a:gd name="T28" fmla="*/ 137 w 1395"/>
              <a:gd name="T29" fmla="*/ 1253 h 1715"/>
              <a:gd name="T30" fmla="*/ 137 w 1395"/>
              <a:gd name="T31" fmla="*/ 1070 h 1715"/>
              <a:gd name="T32" fmla="*/ 1263 w 1395"/>
              <a:gd name="T33" fmla="*/ 1070 h 1715"/>
              <a:gd name="T34" fmla="*/ 1263 w 1395"/>
              <a:gd name="T35" fmla="*/ 1253 h 1715"/>
              <a:gd name="T36" fmla="*/ 1263 w 1395"/>
              <a:gd name="T37" fmla="*/ 940 h 1715"/>
              <a:gd name="T38" fmla="*/ 137 w 1395"/>
              <a:gd name="T39" fmla="*/ 940 h 1715"/>
              <a:gd name="T40" fmla="*/ 137 w 1395"/>
              <a:gd name="T41" fmla="*/ 758 h 1715"/>
              <a:gd name="T42" fmla="*/ 1263 w 1395"/>
              <a:gd name="T43" fmla="*/ 758 h 1715"/>
              <a:gd name="T44" fmla="*/ 1263 w 1395"/>
              <a:gd name="T45" fmla="*/ 940 h 1715"/>
              <a:gd name="T46" fmla="*/ 1263 w 1395"/>
              <a:gd name="T47" fmla="*/ 627 h 1715"/>
              <a:gd name="T48" fmla="*/ 137 w 1395"/>
              <a:gd name="T49" fmla="*/ 627 h 1715"/>
              <a:gd name="T50" fmla="*/ 137 w 1395"/>
              <a:gd name="T51" fmla="*/ 445 h 1715"/>
              <a:gd name="T52" fmla="*/ 1263 w 1395"/>
              <a:gd name="T53" fmla="*/ 445 h 1715"/>
              <a:gd name="T54" fmla="*/ 1263 w 1395"/>
              <a:gd name="T55" fmla="*/ 627 h 1715"/>
              <a:gd name="T56" fmla="*/ 1263 w 1395"/>
              <a:gd name="T57" fmla="*/ 315 h 1715"/>
              <a:gd name="T58" fmla="*/ 137 w 1395"/>
              <a:gd name="T59" fmla="*/ 315 h 1715"/>
              <a:gd name="T60" fmla="*/ 137 w 1395"/>
              <a:gd name="T61" fmla="*/ 133 h 1715"/>
              <a:gd name="T62" fmla="*/ 1263 w 1395"/>
              <a:gd name="T63" fmla="*/ 133 h 1715"/>
              <a:gd name="T64" fmla="*/ 1263 w 1395"/>
              <a:gd name="T65" fmla="*/ 315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5" h="1715">
                <a:moveTo>
                  <a:pt x="0" y="0"/>
                </a:moveTo>
                <a:lnTo>
                  <a:pt x="0" y="1715"/>
                </a:lnTo>
                <a:lnTo>
                  <a:pt x="452" y="1715"/>
                </a:lnTo>
                <a:lnTo>
                  <a:pt x="452" y="1364"/>
                </a:lnTo>
                <a:lnTo>
                  <a:pt x="635" y="1364"/>
                </a:lnTo>
                <a:lnTo>
                  <a:pt x="635" y="1715"/>
                </a:lnTo>
                <a:lnTo>
                  <a:pt x="768" y="1715"/>
                </a:lnTo>
                <a:lnTo>
                  <a:pt x="768" y="1364"/>
                </a:lnTo>
                <a:lnTo>
                  <a:pt x="950" y="1364"/>
                </a:lnTo>
                <a:lnTo>
                  <a:pt x="950" y="1715"/>
                </a:lnTo>
                <a:lnTo>
                  <a:pt x="1395" y="1715"/>
                </a:lnTo>
                <a:lnTo>
                  <a:pt x="1395" y="0"/>
                </a:lnTo>
                <a:lnTo>
                  <a:pt x="0" y="0"/>
                </a:lnTo>
                <a:close/>
                <a:moveTo>
                  <a:pt x="1263" y="1253"/>
                </a:moveTo>
                <a:lnTo>
                  <a:pt x="137" y="1253"/>
                </a:lnTo>
                <a:lnTo>
                  <a:pt x="137" y="1070"/>
                </a:lnTo>
                <a:lnTo>
                  <a:pt x="1263" y="1070"/>
                </a:lnTo>
                <a:lnTo>
                  <a:pt x="1263" y="1253"/>
                </a:lnTo>
                <a:close/>
                <a:moveTo>
                  <a:pt x="1263" y="940"/>
                </a:moveTo>
                <a:lnTo>
                  <a:pt x="137" y="940"/>
                </a:lnTo>
                <a:lnTo>
                  <a:pt x="137" y="758"/>
                </a:lnTo>
                <a:lnTo>
                  <a:pt x="1263" y="758"/>
                </a:lnTo>
                <a:lnTo>
                  <a:pt x="1263" y="940"/>
                </a:lnTo>
                <a:close/>
                <a:moveTo>
                  <a:pt x="1263" y="627"/>
                </a:moveTo>
                <a:lnTo>
                  <a:pt x="137" y="627"/>
                </a:lnTo>
                <a:lnTo>
                  <a:pt x="137" y="445"/>
                </a:lnTo>
                <a:lnTo>
                  <a:pt x="1263" y="445"/>
                </a:lnTo>
                <a:lnTo>
                  <a:pt x="1263" y="627"/>
                </a:lnTo>
                <a:close/>
                <a:moveTo>
                  <a:pt x="1263" y="315"/>
                </a:moveTo>
                <a:lnTo>
                  <a:pt x="137" y="315"/>
                </a:lnTo>
                <a:lnTo>
                  <a:pt x="137" y="133"/>
                </a:lnTo>
                <a:lnTo>
                  <a:pt x="1263" y="133"/>
                </a:lnTo>
                <a:lnTo>
                  <a:pt x="1263" y="315"/>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0" name="Freeform 19"/>
          <p:cNvSpPr>
            <a:spLocks noEditPoints="1"/>
          </p:cNvSpPr>
          <p:nvPr/>
        </p:nvSpPr>
        <p:spPr bwMode="auto">
          <a:xfrm>
            <a:off x="5905074" y="4831109"/>
            <a:ext cx="673079" cy="1594243"/>
          </a:xfrm>
          <a:custGeom>
            <a:avLst/>
            <a:gdLst>
              <a:gd name="T0" fmla="*/ 0 w 1393"/>
              <a:gd name="T1" fmla="*/ 0 h 2968"/>
              <a:gd name="T2" fmla="*/ 0 w 1393"/>
              <a:gd name="T3" fmla="*/ 1158 h 2968"/>
              <a:gd name="T4" fmla="*/ 137 w 1393"/>
              <a:gd name="T5" fmla="*/ 1158 h 2968"/>
              <a:gd name="T6" fmla="*/ 137 w 1393"/>
              <a:gd name="T7" fmla="*/ 1073 h 2968"/>
              <a:gd name="T8" fmla="*/ 1263 w 1393"/>
              <a:gd name="T9" fmla="*/ 1073 h 2968"/>
              <a:gd name="T10" fmla="*/ 1263 w 1393"/>
              <a:gd name="T11" fmla="*/ 1253 h 2968"/>
              <a:gd name="T12" fmla="*/ 696 w 1393"/>
              <a:gd name="T13" fmla="*/ 1253 h 2968"/>
              <a:gd name="T14" fmla="*/ 696 w 1393"/>
              <a:gd name="T15" fmla="*/ 1386 h 2968"/>
              <a:gd name="T16" fmla="*/ 1263 w 1393"/>
              <a:gd name="T17" fmla="*/ 1386 h 2968"/>
              <a:gd name="T18" fmla="*/ 1263 w 1393"/>
              <a:gd name="T19" fmla="*/ 1568 h 2968"/>
              <a:gd name="T20" fmla="*/ 696 w 1393"/>
              <a:gd name="T21" fmla="*/ 1568 h 2968"/>
              <a:gd name="T22" fmla="*/ 696 w 1393"/>
              <a:gd name="T23" fmla="*/ 1698 h 2968"/>
              <a:gd name="T24" fmla="*/ 1263 w 1393"/>
              <a:gd name="T25" fmla="*/ 1698 h 2968"/>
              <a:gd name="T26" fmla="*/ 1263 w 1393"/>
              <a:gd name="T27" fmla="*/ 1880 h 2968"/>
              <a:gd name="T28" fmla="*/ 696 w 1393"/>
              <a:gd name="T29" fmla="*/ 1880 h 2968"/>
              <a:gd name="T30" fmla="*/ 696 w 1393"/>
              <a:gd name="T31" fmla="*/ 2011 h 2968"/>
              <a:gd name="T32" fmla="*/ 1263 w 1393"/>
              <a:gd name="T33" fmla="*/ 2011 h 2968"/>
              <a:gd name="T34" fmla="*/ 1263 w 1393"/>
              <a:gd name="T35" fmla="*/ 2193 h 2968"/>
              <a:gd name="T36" fmla="*/ 696 w 1393"/>
              <a:gd name="T37" fmla="*/ 2193 h 2968"/>
              <a:gd name="T38" fmla="*/ 696 w 1393"/>
              <a:gd name="T39" fmla="*/ 2323 h 2968"/>
              <a:gd name="T40" fmla="*/ 1263 w 1393"/>
              <a:gd name="T41" fmla="*/ 2323 h 2968"/>
              <a:gd name="T42" fmla="*/ 1263 w 1393"/>
              <a:gd name="T43" fmla="*/ 2506 h 2968"/>
              <a:gd name="T44" fmla="*/ 696 w 1393"/>
              <a:gd name="T45" fmla="*/ 2506 h 2968"/>
              <a:gd name="T46" fmla="*/ 696 w 1393"/>
              <a:gd name="T47" fmla="*/ 2968 h 2968"/>
              <a:gd name="T48" fmla="*/ 767 w 1393"/>
              <a:gd name="T49" fmla="*/ 2968 h 2968"/>
              <a:gd name="T50" fmla="*/ 767 w 1393"/>
              <a:gd name="T51" fmla="*/ 2617 h 2968"/>
              <a:gd name="T52" fmla="*/ 947 w 1393"/>
              <a:gd name="T53" fmla="*/ 2617 h 2968"/>
              <a:gd name="T54" fmla="*/ 947 w 1393"/>
              <a:gd name="T55" fmla="*/ 2968 h 2968"/>
              <a:gd name="T56" fmla="*/ 1393 w 1393"/>
              <a:gd name="T57" fmla="*/ 2968 h 2968"/>
              <a:gd name="T58" fmla="*/ 1393 w 1393"/>
              <a:gd name="T59" fmla="*/ 0 h 2968"/>
              <a:gd name="T60" fmla="*/ 0 w 1393"/>
              <a:gd name="T61" fmla="*/ 0 h 2968"/>
              <a:gd name="T62" fmla="*/ 1263 w 1393"/>
              <a:gd name="T63" fmla="*/ 940 h 2968"/>
              <a:gd name="T64" fmla="*/ 137 w 1393"/>
              <a:gd name="T65" fmla="*/ 940 h 2968"/>
              <a:gd name="T66" fmla="*/ 137 w 1393"/>
              <a:gd name="T67" fmla="*/ 760 h 2968"/>
              <a:gd name="T68" fmla="*/ 1263 w 1393"/>
              <a:gd name="T69" fmla="*/ 760 h 2968"/>
              <a:gd name="T70" fmla="*/ 1263 w 1393"/>
              <a:gd name="T71" fmla="*/ 940 h 2968"/>
              <a:gd name="T72" fmla="*/ 1263 w 1393"/>
              <a:gd name="T73" fmla="*/ 632 h 2968"/>
              <a:gd name="T74" fmla="*/ 137 w 1393"/>
              <a:gd name="T75" fmla="*/ 632 h 2968"/>
              <a:gd name="T76" fmla="*/ 137 w 1393"/>
              <a:gd name="T77" fmla="*/ 450 h 2968"/>
              <a:gd name="T78" fmla="*/ 1263 w 1393"/>
              <a:gd name="T79" fmla="*/ 450 h 2968"/>
              <a:gd name="T80" fmla="*/ 1263 w 1393"/>
              <a:gd name="T81" fmla="*/ 632 h 2968"/>
              <a:gd name="T82" fmla="*/ 1263 w 1393"/>
              <a:gd name="T83" fmla="*/ 320 h 2968"/>
              <a:gd name="T84" fmla="*/ 137 w 1393"/>
              <a:gd name="T85" fmla="*/ 320 h 2968"/>
              <a:gd name="T86" fmla="*/ 137 w 1393"/>
              <a:gd name="T87" fmla="*/ 137 h 2968"/>
              <a:gd name="T88" fmla="*/ 1263 w 1393"/>
              <a:gd name="T89" fmla="*/ 137 h 2968"/>
              <a:gd name="T90" fmla="*/ 1263 w 1393"/>
              <a:gd name="T91" fmla="*/ 320 h 2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93" h="2968">
                <a:moveTo>
                  <a:pt x="0" y="0"/>
                </a:moveTo>
                <a:lnTo>
                  <a:pt x="0" y="1158"/>
                </a:lnTo>
                <a:lnTo>
                  <a:pt x="137" y="1158"/>
                </a:lnTo>
                <a:lnTo>
                  <a:pt x="137" y="1073"/>
                </a:lnTo>
                <a:lnTo>
                  <a:pt x="1263" y="1073"/>
                </a:lnTo>
                <a:lnTo>
                  <a:pt x="1263" y="1253"/>
                </a:lnTo>
                <a:lnTo>
                  <a:pt x="696" y="1253"/>
                </a:lnTo>
                <a:lnTo>
                  <a:pt x="696" y="1386"/>
                </a:lnTo>
                <a:lnTo>
                  <a:pt x="1263" y="1386"/>
                </a:lnTo>
                <a:lnTo>
                  <a:pt x="1263" y="1568"/>
                </a:lnTo>
                <a:lnTo>
                  <a:pt x="696" y="1568"/>
                </a:lnTo>
                <a:lnTo>
                  <a:pt x="696" y="1698"/>
                </a:lnTo>
                <a:lnTo>
                  <a:pt x="1263" y="1698"/>
                </a:lnTo>
                <a:lnTo>
                  <a:pt x="1263" y="1880"/>
                </a:lnTo>
                <a:lnTo>
                  <a:pt x="696" y="1880"/>
                </a:lnTo>
                <a:lnTo>
                  <a:pt x="696" y="2011"/>
                </a:lnTo>
                <a:lnTo>
                  <a:pt x="1263" y="2011"/>
                </a:lnTo>
                <a:lnTo>
                  <a:pt x="1263" y="2193"/>
                </a:lnTo>
                <a:lnTo>
                  <a:pt x="696" y="2193"/>
                </a:lnTo>
                <a:lnTo>
                  <a:pt x="696" y="2323"/>
                </a:lnTo>
                <a:lnTo>
                  <a:pt x="1263" y="2323"/>
                </a:lnTo>
                <a:lnTo>
                  <a:pt x="1263" y="2506"/>
                </a:lnTo>
                <a:lnTo>
                  <a:pt x="696" y="2506"/>
                </a:lnTo>
                <a:lnTo>
                  <a:pt x="696" y="2968"/>
                </a:lnTo>
                <a:lnTo>
                  <a:pt x="767" y="2968"/>
                </a:lnTo>
                <a:lnTo>
                  <a:pt x="767" y="2617"/>
                </a:lnTo>
                <a:lnTo>
                  <a:pt x="947" y="2617"/>
                </a:lnTo>
                <a:lnTo>
                  <a:pt x="947" y="2968"/>
                </a:lnTo>
                <a:lnTo>
                  <a:pt x="1393" y="2968"/>
                </a:lnTo>
                <a:lnTo>
                  <a:pt x="1393" y="0"/>
                </a:lnTo>
                <a:lnTo>
                  <a:pt x="0" y="0"/>
                </a:lnTo>
                <a:close/>
                <a:moveTo>
                  <a:pt x="1263" y="940"/>
                </a:moveTo>
                <a:lnTo>
                  <a:pt x="137" y="940"/>
                </a:lnTo>
                <a:lnTo>
                  <a:pt x="137" y="760"/>
                </a:lnTo>
                <a:lnTo>
                  <a:pt x="1263" y="760"/>
                </a:lnTo>
                <a:lnTo>
                  <a:pt x="1263" y="940"/>
                </a:lnTo>
                <a:close/>
                <a:moveTo>
                  <a:pt x="1263" y="632"/>
                </a:moveTo>
                <a:lnTo>
                  <a:pt x="137" y="632"/>
                </a:lnTo>
                <a:lnTo>
                  <a:pt x="137" y="450"/>
                </a:lnTo>
                <a:lnTo>
                  <a:pt x="1263" y="450"/>
                </a:lnTo>
                <a:lnTo>
                  <a:pt x="1263" y="632"/>
                </a:lnTo>
                <a:close/>
                <a:moveTo>
                  <a:pt x="1263" y="320"/>
                </a:moveTo>
                <a:lnTo>
                  <a:pt x="137" y="320"/>
                </a:lnTo>
                <a:lnTo>
                  <a:pt x="137" y="137"/>
                </a:lnTo>
                <a:lnTo>
                  <a:pt x="1263" y="137"/>
                </a:lnTo>
                <a:lnTo>
                  <a:pt x="1263" y="320"/>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3" name="TextBox 7"/>
          <p:cNvSpPr txBox="1"/>
          <p:nvPr/>
        </p:nvSpPr>
        <p:spPr bwMode="white">
          <a:xfrm>
            <a:off x="183375" y="6540388"/>
            <a:ext cx="336861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defRPr/>
            </a:pPr>
            <a:r>
              <a:rPr lang="en-US" sz="1028" spc="147" dirty="0">
                <a:gradFill>
                  <a:gsLst>
                    <a:gs pos="0">
                      <a:srgbClr val="FFFFFF">
                        <a:alpha val="50000"/>
                      </a:srgbClr>
                    </a:gs>
                    <a:gs pos="86000">
                      <a:srgbClr val="FFFFFF">
                        <a:alpha val="50000"/>
                      </a:srgbClr>
                    </a:gs>
                  </a:gsLst>
                  <a:lin ang="5400000" scaled="0"/>
                </a:gradFill>
              </a:rPr>
              <a:t>NDA Confidential - Royal Philips Electronics</a:t>
            </a:r>
          </a:p>
        </p:txBody>
      </p:sp>
    </p:spTree>
    <p:extLst>
      <p:ext uri="{BB962C8B-B14F-4D97-AF65-F5344CB8AC3E}">
        <p14:creationId xmlns:p14="http://schemas.microsoft.com/office/powerpoint/2010/main" val="397568958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Network Security</a:t>
            </a:r>
            <a:br>
              <a:rPr lang="en-US" dirty="0"/>
            </a:br>
            <a:endParaRPr lang="en-US" dirty="0"/>
          </a:p>
        </p:txBody>
      </p:sp>
    </p:spTree>
    <p:extLst>
      <p:ext uri="{BB962C8B-B14F-4D97-AF65-F5344CB8AC3E}">
        <p14:creationId xmlns:p14="http://schemas.microsoft.com/office/powerpoint/2010/main" val="130741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49425" y="1946223"/>
            <a:ext cx="2848714" cy="2732308"/>
          </a:xfrm>
          <a:prstGeom prst="rect">
            <a:avLst/>
          </a:prstGeom>
        </p:spPr>
        <p:txBody>
          <a:bodyPr>
            <a:normAutofit/>
          </a:bodyPr>
          <a:lstStyle/>
          <a:p>
            <a:r>
              <a:rPr lang="en-US" dirty="0"/>
              <a:t>Virtual Network Security</a:t>
            </a:r>
          </a:p>
        </p:txBody>
      </p:sp>
      <p:sp>
        <p:nvSpPr>
          <p:cNvPr id="6" name="Subtitle 5"/>
          <p:cNvSpPr>
            <a:spLocks noGrp="1"/>
          </p:cNvSpPr>
          <p:nvPr>
            <p:ph sz="quarter" idx="10"/>
          </p:nvPr>
        </p:nvSpPr>
        <p:spPr>
          <a:xfrm>
            <a:off x="3398139" y="551552"/>
            <a:ext cx="8625516" cy="4553108"/>
          </a:xfrm>
          <a:prstGeom prst="rect">
            <a:avLst/>
          </a:prstGeom>
        </p:spPr>
        <p:txBody>
          <a:bodyPr anchor="ctr">
            <a:noAutofit/>
          </a:bodyPr>
          <a:lstStyle/>
          <a:p>
            <a:pPr marL="571500" indent="-571500">
              <a:lnSpc>
                <a:spcPct val="250000"/>
              </a:lnSpc>
              <a:buClr>
                <a:srgbClr val="92D050"/>
              </a:buClr>
              <a:buFont typeface="Wingdings" panose="05000000000000000000" pitchFamily="2" charset="2"/>
              <a:buChar char="à"/>
            </a:pPr>
            <a:r>
              <a:rPr lang="en-US" altLang="zh-CN" sz="3200" dirty="0">
                <a:sym typeface="Wingdings" panose="05000000000000000000" pitchFamily="2" charset="2"/>
              </a:rPr>
              <a:t>Private virtual network in the cloud</a:t>
            </a:r>
            <a:endParaRPr lang="en-US" sz="3200" dirty="0"/>
          </a:p>
          <a:p>
            <a:pPr marL="571500" indent="-571500">
              <a:lnSpc>
                <a:spcPct val="250000"/>
              </a:lnSpc>
              <a:buClr>
                <a:srgbClr val="92D050"/>
              </a:buClr>
              <a:buFont typeface="Wingdings" panose="05000000000000000000" pitchFamily="2" charset="2"/>
              <a:buChar char="à"/>
            </a:pPr>
            <a:r>
              <a:rPr lang="en-US" sz="3200" dirty="0">
                <a:sym typeface="Wingdings" panose="05000000000000000000" pitchFamily="2" charset="2"/>
              </a:rPr>
              <a:t>Public IPs expose resources to internet</a:t>
            </a:r>
            <a:endParaRPr lang="en-US" sz="3200" dirty="0"/>
          </a:p>
          <a:p>
            <a:pPr marL="571500" indent="-571500">
              <a:lnSpc>
                <a:spcPct val="250000"/>
              </a:lnSpc>
              <a:buClr>
                <a:srgbClr val="92D050"/>
              </a:buClr>
              <a:buFont typeface="Wingdings" panose="05000000000000000000" pitchFamily="2" charset="2"/>
              <a:buChar char="à"/>
            </a:pPr>
            <a:r>
              <a:rPr lang="en-US" sz="3200" dirty="0">
                <a:sym typeface="Wingdings" panose="05000000000000000000" pitchFamily="2" charset="2"/>
              </a:rPr>
              <a:t>Network Security Groups restrict access</a:t>
            </a:r>
          </a:p>
          <a:p>
            <a:pPr marL="571500" indent="-571500">
              <a:lnSpc>
                <a:spcPct val="250000"/>
              </a:lnSpc>
              <a:buClr>
                <a:srgbClr val="92D050"/>
              </a:buClr>
              <a:buFont typeface="Wingdings" panose="05000000000000000000" pitchFamily="2" charset="2"/>
              <a:buChar char="à"/>
            </a:pPr>
            <a:r>
              <a:rPr lang="en-US" sz="3200" dirty="0">
                <a:sym typeface="Wingdings" panose="05000000000000000000" pitchFamily="2" charset="2"/>
              </a:rPr>
              <a:t>Security Center alerts and recommendations</a:t>
            </a:r>
          </a:p>
        </p:txBody>
      </p:sp>
    </p:spTree>
    <p:extLst>
      <p:ext uri="{BB962C8B-B14F-4D97-AF65-F5344CB8AC3E}">
        <p14:creationId xmlns:p14="http://schemas.microsoft.com/office/powerpoint/2010/main" val="2605779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500"/>
                                        <p:tgtEl>
                                          <p:spTgt spid="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IP Addresses</a:t>
            </a:r>
          </a:p>
        </p:txBody>
      </p:sp>
      <p:sp>
        <p:nvSpPr>
          <p:cNvPr id="3" name="Content Placeholder 2"/>
          <p:cNvSpPr>
            <a:spLocks noGrp="1"/>
          </p:cNvSpPr>
          <p:nvPr>
            <p:ph sz="quarter" idx="10"/>
          </p:nvPr>
        </p:nvSpPr>
        <p:spPr/>
        <p:txBody>
          <a:bodyPr/>
          <a:lstStyle/>
          <a:p>
            <a:r>
              <a:rPr lang="en-US" sz="3200" dirty="0"/>
              <a:t>Attach to resources</a:t>
            </a:r>
          </a:p>
          <a:p>
            <a:pPr lvl="1"/>
            <a:r>
              <a:rPr lang="en-US" sz="2400" dirty="0">
                <a:latin typeface="+mj-lt"/>
              </a:rPr>
              <a:t>VM</a:t>
            </a:r>
          </a:p>
          <a:p>
            <a:pPr lvl="1"/>
            <a:r>
              <a:rPr lang="en-US" sz="2400" dirty="0">
                <a:latin typeface="+mj-lt"/>
              </a:rPr>
              <a:t>Load Balancer</a:t>
            </a:r>
          </a:p>
          <a:p>
            <a:pPr lvl="1"/>
            <a:r>
              <a:rPr lang="en-US" sz="2400" dirty="0">
                <a:latin typeface="+mj-lt"/>
              </a:rPr>
              <a:t>VPN Gateway</a:t>
            </a:r>
            <a:br>
              <a:rPr lang="en-US" sz="2400" dirty="0">
                <a:latin typeface="+mj-lt"/>
              </a:rPr>
            </a:br>
            <a:endParaRPr lang="en-US" sz="2400" dirty="0">
              <a:latin typeface="+mj-lt"/>
            </a:endParaRPr>
          </a:p>
          <a:p>
            <a:r>
              <a:rPr lang="en-US" sz="3200" dirty="0"/>
              <a:t>Static or Dynamic (Instance IP)</a:t>
            </a:r>
          </a:p>
          <a:p>
            <a:pPr lvl="1"/>
            <a:endParaRPr lang="en-US" sz="3200" dirty="0"/>
          </a:p>
          <a:p>
            <a:endParaRPr lang="en-US" sz="3200" dirty="0"/>
          </a:p>
          <a:p>
            <a:endParaRPr lang="en-US" sz="3200" dirty="0"/>
          </a:p>
          <a:p>
            <a:endParaRPr lang="en-US" sz="3200" dirty="0"/>
          </a:p>
        </p:txBody>
      </p:sp>
    </p:spTree>
    <p:extLst>
      <p:ext uri="{BB962C8B-B14F-4D97-AF65-F5344CB8AC3E}">
        <p14:creationId xmlns:p14="http://schemas.microsoft.com/office/powerpoint/2010/main" val="235190255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Security Groups</a:t>
            </a:r>
          </a:p>
        </p:txBody>
      </p:sp>
      <p:sp>
        <p:nvSpPr>
          <p:cNvPr id="3" name="Content Placeholder 2"/>
          <p:cNvSpPr>
            <a:spLocks noGrp="1"/>
          </p:cNvSpPr>
          <p:nvPr>
            <p:ph sz="quarter" idx="10"/>
          </p:nvPr>
        </p:nvSpPr>
        <p:spPr/>
        <p:txBody>
          <a:bodyPr/>
          <a:lstStyle/>
          <a:p>
            <a:r>
              <a:rPr lang="en-US" sz="3200" dirty="0"/>
              <a:t>Rule-based network security</a:t>
            </a:r>
          </a:p>
          <a:p>
            <a:pPr lvl="1"/>
            <a:r>
              <a:rPr lang="en-US" altLang="zh-CN" sz="2400" dirty="0">
                <a:latin typeface="+mj-lt"/>
              </a:rPr>
              <a:t>Inbound/Outbound</a:t>
            </a:r>
            <a:br>
              <a:rPr lang="en-US" altLang="zh-CN" sz="2400" dirty="0">
                <a:latin typeface="+mj-lt"/>
              </a:rPr>
            </a:br>
            <a:endParaRPr lang="en-US" sz="2400" dirty="0">
              <a:latin typeface="+mj-lt"/>
            </a:endParaRPr>
          </a:p>
          <a:p>
            <a:r>
              <a:rPr lang="en-US" sz="3200" dirty="0"/>
              <a:t>Attached to subnet or VM (</a:t>
            </a:r>
            <a:r>
              <a:rPr lang="en-US" sz="3200" dirty="0" err="1"/>
              <a:t>nic</a:t>
            </a:r>
            <a:r>
              <a:rPr lang="en-US" sz="3200" dirty="0"/>
              <a:t>)</a:t>
            </a:r>
            <a:br>
              <a:rPr lang="en-US" sz="3200" dirty="0"/>
            </a:br>
            <a:endParaRPr lang="en-US" sz="3200" dirty="0"/>
          </a:p>
          <a:p>
            <a:r>
              <a:rPr lang="en-US" sz="3200" dirty="0"/>
              <a:t>Default set of rules included</a:t>
            </a:r>
          </a:p>
          <a:p>
            <a:endParaRPr lang="en-US" sz="3200" dirty="0"/>
          </a:p>
          <a:p>
            <a:endParaRPr lang="en-US" sz="3200" dirty="0"/>
          </a:p>
        </p:txBody>
      </p:sp>
    </p:spTree>
    <p:extLst>
      <p:ext uri="{BB962C8B-B14F-4D97-AF65-F5344CB8AC3E}">
        <p14:creationId xmlns:p14="http://schemas.microsoft.com/office/powerpoint/2010/main" val="367068503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a:sym typeface="Wingdings" panose="05000000000000000000" pitchFamily="2" charset="2"/>
              </a:rPr>
              <a:t>Virtual Networks</a:t>
            </a:r>
          </a:p>
          <a:p>
            <a:pPr marL="571500" indent="-571500">
              <a:buClr>
                <a:srgbClr val="92D050"/>
              </a:buClr>
              <a:buFont typeface="Wingdings" panose="05000000000000000000" pitchFamily="2" charset="2"/>
              <a:buChar char="à"/>
            </a:pPr>
            <a:r>
              <a:rPr lang="en-US" sz="4000" dirty="0">
                <a:sym typeface="Wingdings" panose="05000000000000000000" pitchFamily="2" charset="2"/>
              </a:rPr>
              <a:t>Network Security</a:t>
            </a:r>
            <a:endParaRPr lang="en-US" sz="4000" dirty="0">
              <a:solidFill>
                <a:schemeClr val="bg1"/>
              </a:solidFill>
              <a:latin typeface="+mj-lt"/>
              <a:sym typeface="Wingdings" panose="05000000000000000000" pitchFamily="2" charset="2"/>
            </a:endParaRPr>
          </a:p>
          <a:p>
            <a:pPr marL="571500" indent="-571500">
              <a:buClr>
                <a:srgbClr val="92D050"/>
              </a:buClr>
              <a:buFont typeface="Wingdings" panose="05000000000000000000" pitchFamily="2" charset="2"/>
              <a:buChar char="à"/>
            </a:pPr>
            <a:r>
              <a:rPr lang="en-US" sz="4000" dirty="0">
                <a:sym typeface="Wingdings" panose="05000000000000000000" pitchFamily="2" charset="2"/>
              </a:rPr>
              <a:t>Load Balancing</a:t>
            </a:r>
            <a:endParaRPr lang="en-US" sz="4000" dirty="0">
              <a:solidFill>
                <a:schemeClr val="bg1"/>
              </a:solidFill>
              <a:latin typeface="+mj-lt"/>
            </a:endParaRPr>
          </a:p>
        </p:txBody>
      </p:sp>
    </p:spTree>
    <p:extLst>
      <p:ext uri="{BB962C8B-B14F-4D97-AF65-F5344CB8AC3E}">
        <p14:creationId xmlns:p14="http://schemas.microsoft.com/office/powerpoint/2010/main" val="237500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0981" y="2716214"/>
            <a:ext cx="10086517" cy="917575"/>
          </a:xfrm>
          <a:prstGeom prst="rect">
            <a:avLst/>
          </a:prstGeom>
        </p:spPr>
        <p:txBody>
          <a:bodyPr/>
          <a:lstStyle/>
          <a:p>
            <a:r>
              <a:rPr lang="en-US" dirty="0"/>
              <a:t>Demo: </a:t>
            </a:r>
            <a:r>
              <a:rPr lang="en-US" altLang="zh-CN" dirty="0"/>
              <a:t>Create a Network Security Group</a:t>
            </a:r>
            <a:endParaRPr lang="en-US" dirty="0"/>
          </a:p>
        </p:txBody>
      </p:sp>
    </p:spTree>
    <p:extLst>
      <p:ext uri="{BB962C8B-B14F-4D97-AF65-F5344CB8AC3E}">
        <p14:creationId xmlns:p14="http://schemas.microsoft.com/office/powerpoint/2010/main" val="3038030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Load Balancing</a:t>
            </a:r>
            <a:br>
              <a:rPr lang="en-US" dirty="0"/>
            </a:br>
            <a:endParaRPr lang="en-US" dirty="0"/>
          </a:p>
        </p:txBody>
      </p:sp>
    </p:spTree>
    <p:extLst>
      <p:ext uri="{BB962C8B-B14F-4D97-AF65-F5344CB8AC3E}">
        <p14:creationId xmlns:p14="http://schemas.microsoft.com/office/powerpoint/2010/main" val="283925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Load balancing</a:t>
            </a:r>
          </a:p>
        </p:txBody>
      </p:sp>
      <p:sp>
        <p:nvSpPr>
          <p:cNvPr id="3" name="Content Placeholder 2"/>
          <p:cNvSpPr>
            <a:spLocks noGrp="1"/>
          </p:cNvSpPr>
          <p:nvPr>
            <p:ph sz="quarter" idx="10"/>
          </p:nvPr>
        </p:nvSpPr>
        <p:spPr>
          <a:prstGeom prst="rect">
            <a:avLst/>
          </a:prstGeom>
        </p:spPr>
        <p:txBody>
          <a:bodyPr>
            <a:noAutofit/>
          </a:bodyPr>
          <a:lstStyle/>
          <a:p>
            <a:r>
              <a:rPr lang="en-US" sz="2800" dirty="0"/>
              <a:t>Load balancing</a:t>
            </a:r>
          </a:p>
          <a:p>
            <a:pPr marL="457200" lvl="1" indent="0">
              <a:buNone/>
            </a:pPr>
            <a:r>
              <a:rPr lang="en-US" sz="2000" dirty="0"/>
              <a:t>Multiple VMs share the workload via public facing endpoints</a:t>
            </a:r>
          </a:p>
          <a:p>
            <a:r>
              <a:rPr lang="en-US" sz="2800" dirty="0"/>
              <a:t>Internal Load </a:t>
            </a:r>
            <a:r>
              <a:rPr lang="en-US" altLang="zh-CN" sz="2800" dirty="0"/>
              <a:t>balancing</a:t>
            </a:r>
            <a:endParaRPr lang="en-US" sz="2800" dirty="0"/>
          </a:p>
          <a:p>
            <a:pPr marL="457200" lvl="1" indent="0">
              <a:buNone/>
            </a:pPr>
            <a:r>
              <a:rPr lang="en-US" altLang="zh-CN" sz="2000" dirty="0"/>
              <a:t>Load balancing between VMs that don’t have public facing endpoints</a:t>
            </a:r>
            <a:endParaRPr lang="en-US" sz="2000" dirty="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22</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sp>
        <p:nvSpPr>
          <p:cNvPr id="122" name="Rounded Rectangle 121"/>
          <p:cNvSpPr/>
          <p:nvPr/>
        </p:nvSpPr>
        <p:spPr bwMode="auto">
          <a:xfrm>
            <a:off x="6466549" y="3789514"/>
            <a:ext cx="5510869" cy="5586659"/>
          </a:xfrm>
          <a:prstGeom prst="roundRect">
            <a:avLst>
              <a:gd name="adj" fmla="val 50000"/>
            </a:avLst>
          </a:prstGeom>
          <a:pattFill prst="ltUpDiag">
            <a:fgClr>
              <a:schemeClr val="accent1">
                <a:lumMod val="40000"/>
                <a:lumOff val="60000"/>
              </a:schemeClr>
            </a:fgClr>
            <a:bgClr>
              <a:schemeClr val="bg1"/>
            </a:bgClr>
          </a:patt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5" name="Group 124"/>
          <p:cNvGrpSpPr/>
          <p:nvPr/>
        </p:nvGrpSpPr>
        <p:grpSpPr>
          <a:xfrm>
            <a:off x="7224294" y="6069045"/>
            <a:ext cx="165504" cy="320785"/>
            <a:chOff x="8003343" y="6072433"/>
            <a:chExt cx="145517" cy="282045"/>
          </a:xfrm>
        </p:grpSpPr>
        <p:sp>
          <p:nvSpPr>
            <p:cNvPr id="12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2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2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cxnSp>
        <p:nvCxnSpPr>
          <p:cNvPr id="137" name="Straight Connector 136"/>
          <p:cNvCxnSpPr/>
          <p:nvPr/>
        </p:nvCxnSpPr>
        <p:spPr>
          <a:xfrm flipV="1">
            <a:off x="7891769" y="5059762"/>
            <a:ext cx="443" cy="557561"/>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140" idx="3"/>
            <a:endCxn id="189" idx="0"/>
          </p:cNvCxnSpPr>
          <p:nvPr/>
        </p:nvCxnSpPr>
        <p:spPr>
          <a:xfrm flipH="1">
            <a:off x="7127043" y="5004457"/>
            <a:ext cx="413515" cy="464556"/>
          </a:xfrm>
          <a:prstGeom prst="line">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9" name="Group 138"/>
          <p:cNvGrpSpPr/>
          <p:nvPr/>
        </p:nvGrpSpPr>
        <p:grpSpPr>
          <a:xfrm>
            <a:off x="7420125" y="4401384"/>
            <a:ext cx="740467" cy="706544"/>
            <a:chOff x="7849003" y="4162671"/>
            <a:chExt cx="831580" cy="793483"/>
          </a:xfrm>
        </p:grpSpPr>
        <p:sp>
          <p:nvSpPr>
            <p:cNvPr id="140" name="Oval 139"/>
            <p:cNvSpPr/>
            <p:nvPr/>
          </p:nvSpPr>
          <p:spPr bwMode="auto">
            <a:xfrm>
              <a:off x="7868052" y="4162671"/>
              <a:ext cx="793483" cy="793483"/>
            </a:xfrm>
            <a:prstGeom prst="ellipse">
              <a:avLst/>
            </a:prstGeom>
            <a:solidFill>
              <a:srgbClr val="79A5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1" name="Rectangle 140"/>
            <p:cNvSpPr/>
            <p:nvPr/>
          </p:nvSpPr>
          <p:spPr>
            <a:xfrm>
              <a:off x="7849003" y="4224607"/>
              <a:ext cx="831580" cy="669610"/>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50" b="1" dirty="0">
                  <a:solidFill>
                    <a:prstClr val="white"/>
                  </a:solidFill>
                </a:rPr>
                <a:t>External Load Balancer</a:t>
              </a:r>
            </a:p>
          </p:txBody>
        </p:sp>
      </p:grpSp>
      <p:cxnSp>
        <p:nvCxnSpPr>
          <p:cNvPr id="142" name="Straight Connector 141"/>
          <p:cNvCxnSpPr>
            <a:stCxn id="151" idx="2"/>
            <a:endCxn id="179" idx="3"/>
          </p:cNvCxnSpPr>
          <p:nvPr/>
        </p:nvCxnSpPr>
        <p:spPr>
          <a:xfrm flipH="1">
            <a:off x="8198110" y="6114332"/>
            <a:ext cx="498351" cy="1364"/>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a:xfrm>
            <a:off x="9466468" y="4287197"/>
            <a:ext cx="1375889" cy="307777"/>
          </a:xfrm>
          <a:prstGeom prst="rect">
            <a:avLst/>
          </a:prstGeom>
        </p:spPr>
        <p:txBody>
          <a:bodyPr wrap="none">
            <a:spAutoFit/>
          </a:bodyPr>
          <a:lstStyle/>
          <a:p>
            <a:r>
              <a:rPr lang="en-US" sz="1400" dirty="0">
                <a:solidFill>
                  <a:schemeClr val="tx2"/>
                </a:solidFill>
              </a:rPr>
              <a:t>Customer </a:t>
            </a:r>
            <a:r>
              <a:rPr lang="en-US" altLang="zh-CN" sz="1400" dirty="0" err="1">
                <a:solidFill>
                  <a:schemeClr val="tx2"/>
                </a:solidFill>
              </a:rPr>
              <a:t>v</a:t>
            </a:r>
            <a:r>
              <a:rPr lang="en-US" sz="1400" dirty="0" err="1">
                <a:solidFill>
                  <a:schemeClr val="tx2"/>
                </a:solidFill>
              </a:rPr>
              <a:t>Net</a:t>
            </a:r>
            <a:endParaRPr lang="en-US" sz="1400" dirty="0">
              <a:solidFill>
                <a:schemeClr val="tx2"/>
              </a:solidFill>
            </a:endParaRPr>
          </a:p>
        </p:txBody>
      </p:sp>
      <p:sp>
        <p:nvSpPr>
          <p:cNvPr id="148" name="Freeform 55"/>
          <p:cNvSpPr>
            <a:spLocks/>
          </p:cNvSpPr>
          <p:nvPr/>
        </p:nvSpPr>
        <p:spPr bwMode="auto">
          <a:xfrm>
            <a:off x="6548194" y="6478723"/>
            <a:ext cx="647523" cy="139619"/>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49" name="Oval 148"/>
          <p:cNvSpPr/>
          <p:nvPr/>
        </p:nvSpPr>
        <p:spPr bwMode="auto">
          <a:xfrm>
            <a:off x="9913135" y="6288360"/>
            <a:ext cx="1555259" cy="179033"/>
          </a:xfrm>
          <a:prstGeom prst="ellipse">
            <a:avLst/>
          </a:prstGeom>
          <a:noFill/>
          <a:ln w="19050">
            <a:solidFill>
              <a:schemeClr val="tx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0" name="Group 149"/>
          <p:cNvGrpSpPr/>
          <p:nvPr/>
        </p:nvGrpSpPr>
        <p:grpSpPr>
          <a:xfrm>
            <a:off x="8673399" y="5662446"/>
            <a:ext cx="947164" cy="903772"/>
            <a:chOff x="7830149" y="4162671"/>
            <a:chExt cx="831580" cy="793483"/>
          </a:xfrm>
        </p:grpSpPr>
        <p:sp>
          <p:nvSpPr>
            <p:cNvPr id="151" name="Oval 150"/>
            <p:cNvSpPr/>
            <p:nvPr/>
          </p:nvSpPr>
          <p:spPr bwMode="auto">
            <a:xfrm>
              <a:off x="7850397" y="4162671"/>
              <a:ext cx="793483" cy="793483"/>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2" name="Rectangle 151"/>
            <p:cNvSpPr/>
            <p:nvPr/>
          </p:nvSpPr>
          <p:spPr>
            <a:xfrm>
              <a:off x="7830149" y="4224845"/>
              <a:ext cx="831580" cy="669610"/>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b="1" dirty="0">
                  <a:solidFill>
                    <a:prstClr val="white"/>
                  </a:solidFill>
                </a:rPr>
                <a:t>Internal</a:t>
              </a:r>
              <a:r>
                <a:rPr lang="es-ES" sz="1200" b="1" dirty="0">
                  <a:solidFill>
                    <a:prstClr val="white"/>
                  </a:solidFill>
                </a:rPr>
                <a:t> Load </a:t>
              </a:r>
              <a:r>
                <a:rPr lang="en-US" sz="1200" b="1" dirty="0">
                  <a:solidFill>
                    <a:prstClr val="white"/>
                  </a:solidFill>
                </a:rPr>
                <a:t>Balancer</a:t>
              </a:r>
            </a:p>
          </p:txBody>
        </p:sp>
      </p:grpSp>
      <p:grpSp>
        <p:nvGrpSpPr>
          <p:cNvPr id="154" name="Group 153"/>
          <p:cNvGrpSpPr/>
          <p:nvPr/>
        </p:nvGrpSpPr>
        <p:grpSpPr>
          <a:xfrm>
            <a:off x="10584975" y="5490122"/>
            <a:ext cx="654047" cy="885155"/>
            <a:chOff x="10520791" y="5710226"/>
            <a:chExt cx="813223" cy="1100576"/>
          </a:xfrm>
        </p:grpSpPr>
        <p:sp>
          <p:nvSpPr>
            <p:cNvPr id="155" name="Rectangle 5"/>
            <p:cNvSpPr>
              <a:spLocks noChangeArrowheads="1"/>
            </p:cNvSpPr>
            <p:nvPr/>
          </p:nvSpPr>
          <p:spPr bwMode="auto">
            <a:xfrm>
              <a:off x="10520791" y="5710226"/>
              <a:ext cx="813223" cy="1100576"/>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6"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7"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8"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9"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0"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1"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2"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3"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grpSp>
        <p:nvGrpSpPr>
          <p:cNvPr id="164" name="Group 163"/>
          <p:cNvGrpSpPr/>
          <p:nvPr/>
        </p:nvGrpSpPr>
        <p:grpSpPr>
          <a:xfrm>
            <a:off x="10103622" y="5453638"/>
            <a:ext cx="690428" cy="934390"/>
            <a:chOff x="10520791" y="5710226"/>
            <a:chExt cx="813223" cy="1100576"/>
          </a:xfrm>
        </p:grpSpPr>
        <p:sp>
          <p:nvSpPr>
            <p:cNvPr id="165" name="Rectangle 5"/>
            <p:cNvSpPr>
              <a:spLocks noChangeArrowheads="1"/>
            </p:cNvSpPr>
            <p:nvPr/>
          </p:nvSpPr>
          <p:spPr bwMode="auto">
            <a:xfrm>
              <a:off x="10520791" y="5710226"/>
              <a:ext cx="813223" cy="1100576"/>
            </a:xfrm>
            <a:prstGeom prst="rect">
              <a:avLst/>
            </a:prstGeom>
            <a:solidFill>
              <a:srgbClr val="008EC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6"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7"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8"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9"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0"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1"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2"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3"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sp>
        <p:nvSpPr>
          <p:cNvPr id="174" name="TextBox 173"/>
          <p:cNvSpPr txBox="1"/>
          <p:nvPr/>
        </p:nvSpPr>
        <p:spPr>
          <a:xfrm>
            <a:off x="10007346" y="6136779"/>
            <a:ext cx="904652" cy="276999"/>
          </a:xfrm>
          <a:prstGeom prst="rect">
            <a:avLst/>
          </a:prstGeom>
          <a:noFill/>
        </p:spPr>
        <p:txBody>
          <a:bodyPr wrap="square" rtlCol="0">
            <a:spAutoFit/>
          </a:bodyPr>
          <a:lstStyle/>
          <a:p>
            <a:pPr algn="ctr"/>
            <a:r>
              <a:rPr lang="en-US" sz="1200" dirty="0">
                <a:solidFill>
                  <a:prstClr val="white"/>
                </a:solidFill>
              </a:rPr>
              <a:t>Back end</a:t>
            </a:r>
          </a:p>
        </p:txBody>
      </p:sp>
      <p:sp>
        <p:nvSpPr>
          <p:cNvPr id="175" name="Oval 174"/>
          <p:cNvSpPr/>
          <p:nvPr/>
        </p:nvSpPr>
        <p:spPr bwMode="auto">
          <a:xfrm>
            <a:off x="6585172" y="6494684"/>
            <a:ext cx="1749191" cy="176321"/>
          </a:xfrm>
          <a:prstGeom prst="ellipse">
            <a:avLst/>
          </a:prstGeom>
          <a:noFill/>
          <a:ln w="19050">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6" name="Group 175"/>
          <p:cNvGrpSpPr/>
          <p:nvPr/>
        </p:nvGrpSpPr>
        <p:grpSpPr>
          <a:xfrm>
            <a:off x="7475580" y="5615586"/>
            <a:ext cx="862043" cy="1004850"/>
            <a:chOff x="6060998" y="5195244"/>
            <a:chExt cx="1141909" cy="1331079"/>
          </a:xfrm>
        </p:grpSpPr>
        <p:sp>
          <p:nvSpPr>
            <p:cNvPr id="177" name="Freeform 55"/>
            <p:cNvSpPr>
              <a:spLocks/>
            </p:cNvSpPr>
            <p:nvPr/>
          </p:nvSpPr>
          <p:spPr bwMode="auto">
            <a:xfrm>
              <a:off x="6494236" y="6373520"/>
              <a:ext cx="708671" cy="152803"/>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nvGrpSpPr>
            <p:cNvPr id="178" name="Group 177"/>
            <p:cNvGrpSpPr/>
            <p:nvPr/>
          </p:nvGrpSpPr>
          <p:grpSpPr>
            <a:xfrm>
              <a:off x="6060998" y="5195244"/>
              <a:ext cx="957102" cy="1324945"/>
              <a:chOff x="13103226" y="2775830"/>
              <a:chExt cx="1039812" cy="1407232"/>
            </a:xfrm>
          </p:grpSpPr>
          <p:sp>
            <p:nvSpPr>
              <p:cNvPr id="179" name="Rectangle 5"/>
              <p:cNvSpPr>
                <a:spLocks noChangeArrowheads="1"/>
              </p:cNvSpPr>
              <p:nvPr/>
            </p:nvSpPr>
            <p:spPr bwMode="auto">
              <a:xfrm>
                <a:off x="13103226" y="2775830"/>
                <a:ext cx="1039812" cy="1407232"/>
              </a:xfrm>
              <a:prstGeom prst="rect">
                <a:avLst/>
              </a:prstGeom>
              <a:solidFill>
                <a:srgbClr val="873AC0"/>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0"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1"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2"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3"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4"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5"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6"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7"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88" name="Group 187"/>
          <p:cNvGrpSpPr/>
          <p:nvPr/>
        </p:nvGrpSpPr>
        <p:grpSpPr>
          <a:xfrm>
            <a:off x="6704557" y="5469013"/>
            <a:ext cx="844971" cy="1143537"/>
            <a:chOff x="10520791" y="5710226"/>
            <a:chExt cx="813223" cy="1100576"/>
          </a:xfrm>
        </p:grpSpPr>
        <p:sp>
          <p:nvSpPr>
            <p:cNvPr id="189" name="Rectangle 5"/>
            <p:cNvSpPr>
              <a:spLocks noChangeArrowheads="1"/>
            </p:cNvSpPr>
            <p:nvPr/>
          </p:nvSpPr>
          <p:spPr bwMode="auto">
            <a:xfrm>
              <a:off x="10520791" y="5710226"/>
              <a:ext cx="813223" cy="1100576"/>
            </a:xfrm>
            <a:prstGeom prst="rect">
              <a:avLst/>
            </a:prstGeom>
            <a:solidFill>
              <a:srgbClr val="7030A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0"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1"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2"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3"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4"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5"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6"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7"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sp>
        <p:nvSpPr>
          <p:cNvPr id="198" name="TextBox 197"/>
          <p:cNvSpPr txBox="1"/>
          <p:nvPr/>
        </p:nvSpPr>
        <p:spPr>
          <a:xfrm>
            <a:off x="6630890" y="6323912"/>
            <a:ext cx="974904" cy="276999"/>
          </a:xfrm>
          <a:prstGeom prst="rect">
            <a:avLst/>
          </a:prstGeom>
          <a:noFill/>
        </p:spPr>
        <p:txBody>
          <a:bodyPr wrap="square" rtlCol="0">
            <a:spAutoFit/>
          </a:bodyPr>
          <a:lstStyle/>
          <a:p>
            <a:pPr algn="ctr"/>
            <a:r>
              <a:rPr lang="en-US" sz="1200" dirty="0">
                <a:solidFill>
                  <a:prstClr val="white"/>
                </a:solidFill>
              </a:rPr>
              <a:t>Front end</a:t>
            </a:r>
          </a:p>
        </p:txBody>
      </p:sp>
      <p:cxnSp>
        <p:nvCxnSpPr>
          <p:cNvPr id="200" name="Straight Connector 199"/>
          <p:cNvCxnSpPr>
            <a:stCxn id="201" idx="7"/>
            <a:endCxn id="140" idx="2"/>
          </p:cNvCxnSpPr>
          <p:nvPr/>
        </p:nvCxnSpPr>
        <p:spPr>
          <a:xfrm>
            <a:off x="6000846" y="4208347"/>
            <a:ext cx="1436241" cy="546309"/>
          </a:xfrm>
          <a:prstGeom prst="line">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1" name="Freeform 95"/>
          <p:cNvSpPr>
            <a:spLocks/>
          </p:cNvSpPr>
          <p:nvPr/>
        </p:nvSpPr>
        <p:spPr bwMode="auto">
          <a:xfrm flipH="1">
            <a:off x="4287058" y="3461000"/>
            <a:ext cx="1713788" cy="111297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0F0"/>
          </a:solidFill>
          <a:ln w="28575">
            <a:noFill/>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202" name="Rectangle 54"/>
          <p:cNvSpPr/>
          <p:nvPr/>
        </p:nvSpPr>
        <p:spPr bwMode="auto">
          <a:xfrm>
            <a:off x="4372234" y="3939726"/>
            <a:ext cx="1415431" cy="66271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kern="0" dirty="0">
                <a:solidFill>
                  <a:prstClr val="white"/>
                </a:solidFill>
                <a:ea typeface="Segoe UI" pitchFamily="34" charset="0"/>
                <a:cs typeface="Segoe UI" pitchFamily="34" charset="0"/>
              </a:rPr>
              <a:t>Internet</a:t>
            </a:r>
          </a:p>
        </p:txBody>
      </p:sp>
      <p:sp>
        <p:nvSpPr>
          <p:cNvPr id="205" name="Oval 204"/>
          <p:cNvSpPr/>
          <p:nvPr/>
        </p:nvSpPr>
        <p:spPr bwMode="auto">
          <a:xfrm>
            <a:off x="6117239" y="3472938"/>
            <a:ext cx="6209488" cy="6205317"/>
          </a:xfrm>
          <a:prstGeom prst="ellipse">
            <a:avLst/>
          </a:prstGeom>
          <a:noFill/>
          <a:ln w="28575">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2" name="Freeform 95"/>
          <p:cNvSpPr>
            <a:spLocks/>
          </p:cNvSpPr>
          <p:nvPr/>
        </p:nvSpPr>
        <p:spPr bwMode="auto">
          <a:xfrm flipH="1">
            <a:off x="10234173" y="3026631"/>
            <a:ext cx="1576655" cy="100354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w="28575">
            <a:noFill/>
            <a:round/>
            <a:headEnd/>
            <a:tailEnd/>
          </a:ln>
          <a:extLst/>
        </p:spPr>
        <p:txBody>
          <a:bodyPr vert="horz" wrap="square" lIns="91440" tIns="45720" rIns="91440" bIns="45720" numCol="1" anchor="t" anchorCtr="0" compatLnSpc="1">
            <a:prstTxWarp prst="textNoShape">
              <a:avLst/>
            </a:prstTxWarp>
          </a:bodyPr>
          <a:lstStyle/>
          <a:p>
            <a:endParaRPr lang="en-US" kern="0" dirty="0">
              <a:solidFill>
                <a:srgbClr val="505050"/>
              </a:solidFill>
            </a:endParaRPr>
          </a:p>
        </p:txBody>
      </p:sp>
      <p:cxnSp>
        <p:nvCxnSpPr>
          <p:cNvPr id="293" name="Straight Connector 292"/>
          <p:cNvCxnSpPr/>
          <p:nvPr/>
        </p:nvCxnSpPr>
        <p:spPr>
          <a:xfrm flipH="1">
            <a:off x="9600438" y="6104996"/>
            <a:ext cx="498351" cy="1364"/>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4" name="TextBox 293"/>
          <p:cNvSpPr txBox="1"/>
          <p:nvPr/>
        </p:nvSpPr>
        <p:spPr>
          <a:xfrm>
            <a:off x="10412209" y="3572520"/>
            <a:ext cx="1366866" cy="276999"/>
          </a:xfrm>
          <a:prstGeom prst="rect">
            <a:avLst/>
          </a:prstGeom>
          <a:noFill/>
        </p:spPr>
        <p:txBody>
          <a:bodyPr wrap="square" rtlCol="0">
            <a:spAutoFit/>
          </a:bodyPr>
          <a:lstStyle/>
          <a:p>
            <a:r>
              <a:rPr lang="en-US" sz="1200" dirty="0">
                <a:solidFill>
                  <a:prstClr val="white"/>
                </a:solidFill>
              </a:rPr>
              <a:t>Microsoft Azure</a:t>
            </a:r>
          </a:p>
        </p:txBody>
      </p:sp>
      <p:sp>
        <p:nvSpPr>
          <p:cNvPr id="296" name="TextBox 295"/>
          <p:cNvSpPr txBox="1"/>
          <p:nvPr/>
        </p:nvSpPr>
        <p:spPr>
          <a:xfrm>
            <a:off x="6210251" y="4272418"/>
            <a:ext cx="926426" cy="276999"/>
          </a:xfrm>
          <a:prstGeom prst="rect">
            <a:avLst/>
          </a:prstGeom>
          <a:solidFill>
            <a:schemeClr val="accent6"/>
          </a:solidFill>
        </p:spPr>
        <p:txBody>
          <a:bodyPr wrap="square" rtlCol="0">
            <a:spAutoFit/>
          </a:bodyPr>
          <a:lstStyle/>
          <a:p>
            <a:r>
              <a:rPr lang="en-US" sz="1200" b="1" dirty="0">
                <a:solidFill>
                  <a:schemeClr val="bg1"/>
                </a:solidFill>
              </a:rPr>
              <a:t>Public VIP</a:t>
            </a:r>
          </a:p>
        </p:txBody>
      </p:sp>
    </p:spTree>
    <p:extLst>
      <p:ext uri="{BB962C8B-B14F-4D97-AF65-F5344CB8AC3E}">
        <p14:creationId xmlns:p14="http://schemas.microsoft.com/office/powerpoint/2010/main" val="182520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Azure Application Gateway</a:t>
            </a:r>
          </a:p>
        </p:txBody>
      </p:sp>
      <p:sp>
        <p:nvSpPr>
          <p:cNvPr id="3" name="Content Placeholder 2"/>
          <p:cNvSpPr>
            <a:spLocks noGrp="1"/>
          </p:cNvSpPr>
          <p:nvPr>
            <p:ph sz="quarter" idx="10"/>
          </p:nvPr>
        </p:nvSpPr>
        <p:spPr>
          <a:prstGeom prst="rect">
            <a:avLst/>
          </a:prstGeom>
        </p:spPr>
        <p:txBody>
          <a:bodyPr>
            <a:noAutofit/>
          </a:bodyPr>
          <a:lstStyle/>
          <a:p>
            <a:r>
              <a:rPr lang="en-US" dirty="0"/>
              <a:t>Azure-managed, layer 7 load </a:t>
            </a:r>
            <a:r>
              <a:rPr lang="en-US" dirty="0" err="1"/>
              <a:t>balacner</a:t>
            </a:r>
            <a:endParaRPr lang="en-US" dirty="0"/>
          </a:p>
          <a:p>
            <a:r>
              <a:rPr lang="en-US" dirty="0"/>
              <a:t>HTTP routing based on app-level policies</a:t>
            </a:r>
          </a:p>
          <a:p>
            <a:pPr lvl="2"/>
            <a:r>
              <a:rPr lang="en-US" dirty="0"/>
              <a:t>Cookies affinity</a:t>
            </a:r>
          </a:p>
          <a:p>
            <a:pPr lvl="2"/>
            <a:r>
              <a:rPr lang="en-US" dirty="0"/>
              <a:t>URL hash</a:t>
            </a:r>
          </a:p>
          <a:p>
            <a:r>
              <a:rPr lang="en-US" dirty="0"/>
              <a:t>SSL termination and caching</a:t>
            </a:r>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pic>
        <p:nvPicPr>
          <p:cNvPr id="122" name="Content Placeholder 5"/>
          <p:cNvPicPr>
            <a:picLocks noChangeAspect="1"/>
          </p:cNvPicPr>
          <p:nvPr/>
        </p:nvPicPr>
        <p:blipFill>
          <a:blip r:embed="rId3"/>
          <a:stretch>
            <a:fillRect/>
          </a:stretch>
        </p:blipFill>
        <p:spPr>
          <a:xfrm>
            <a:off x="5600367" y="1907197"/>
            <a:ext cx="6035123" cy="4206660"/>
          </a:xfrm>
          <a:prstGeom prst="rect">
            <a:avLst/>
          </a:prstGeom>
        </p:spPr>
      </p:pic>
    </p:spTree>
    <p:extLst>
      <p:ext uri="{BB962C8B-B14F-4D97-AF65-F5344CB8AC3E}">
        <p14:creationId xmlns:p14="http://schemas.microsoft.com/office/powerpoint/2010/main" val="1581054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Traffic Manager</a:t>
            </a:r>
          </a:p>
        </p:txBody>
      </p:sp>
      <p:sp>
        <p:nvSpPr>
          <p:cNvPr id="3" name="Content Placeholder 2"/>
          <p:cNvSpPr>
            <a:spLocks noGrp="1"/>
          </p:cNvSpPr>
          <p:nvPr>
            <p:ph sz="quarter" idx="10"/>
          </p:nvPr>
        </p:nvSpPr>
        <p:spPr>
          <a:prstGeom prst="rect">
            <a:avLst/>
          </a:prstGeom>
        </p:spPr>
        <p:txBody>
          <a:bodyPr>
            <a:noAutofit/>
          </a:bodyPr>
          <a:lstStyle/>
          <a:p>
            <a:r>
              <a:rPr lang="en-US" sz="2800" dirty="0"/>
              <a:t>Load balancing</a:t>
            </a:r>
          </a:p>
          <a:p>
            <a:r>
              <a:rPr lang="en-US" sz="2800" dirty="0"/>
              <a:t>Priority Routing</a:t>
            </a:r>
          </a:p>
          <a:p>
            <a:r>
              <a:rPr lang="en-US" sz="2800"/>
              <a:t>Performance Routing</a:t>
            </a:r>
            <a:endParaRPr lang="en-US" sz="2800" dirty="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sp>
        <p:nvSpPr>
          <p:cNvPr id="76" name="Freeform 35"/>
          <p:cNvSpPr>
            <a:spLocks/>
          </p:cNvSpPr>
          <p:nvPr/>
        </p:nvSpPr>
        <p:spPr bwMode="auto">
          <a:xfrm>
            <a:off x="9413016" y="2915881"/>
            <a:ext cx="736322" cy="2576933"/>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7195"/>
              <a:gd name="connsiteY0" fmla="*/ 9981 h 10000"/>
              <a:gd name="connsiteX1" fmla="*/ 1840 w 17195"/>
              <a:gd name="connsiteY1" fmla="*/ 0 h 10000"/>
              <a:gd name="connsiteX2" fmla="*/ 17195 w 17195"/>
              <a:gd name="connsiteY2" fmla="*/ 4195 h 10000"/>
              <a:gd name="connsiteX3" fmla="*/ 5876 w 17195"/>
              <a:gd name="connsiteY3" fmla="*/ 10000 h 10000"/>
              <a:gd name="connsiteX4" fmla="*/ 0 w 17195"/>
              <a:gd name="connsiteY4" fmla="*/ 9981 h 10000"/>
              <a:gd name="connsiteX0" fmla="*/ 0 w 17195"/>
              <a:gd name="connsiteY0" fmla="*/ 6867 h 6886"/>
              <a:gd name="connsiteX1" fmla="*/ 5083 w 17195"/>
              <a:gd name="connsiteY1" fmla="*/ 0 h 6886"/>
              <a:gd name="connsiteX2" fmla="*/ 17195 w 17195"/>
              <a:gd name="connsiteY2" fmla="*/ 1081 h 6886"/>
              <a:gd name="connsiteX3" fmla="*/ 5876 w 17195"/>
              <a:gd name="connsiteY3" fmla="*/ 6886 h 6886"/>
              <a:gd name="connsiteX4" fmla="*/ 0 w 17195"/>
              <a:gd name="connsiteY4" fmla="*/ 6867 h 6886"/>
              <a:gd name="connsiteX0" fmla="*/ 0 w 10000"/>
              <a:gd name="connsiteY0" fmla="*/ 13768 h 13796"/>
              <a:gd name="connsiteX1" fmla="*/ 2190 w 10000"/>
              <a:gd name="connsiteY1" fmla="*/ 0 h 13796"/>
              <a:gd name="connsiteX2" fmla="*/ 10000 w 10000"/>
              <a:gd name="connsiteY2" fmla="*/ 5366 h 13796"/>
              <a:gd name="connsiteX3" fmla="*/ 3417 w 10000"/>
              <a:gd name="connsiteY3" fmla="*/ 13796 h 13796"/>
              <a:gd name="connsiteX4" fmla="*/ 0 w 10000"/>
              <a:gd name="connsiteY4" fmla="*/ 13768 h 13796"/>
              <a:gd name="connsiteX0" fmla="*/ 0 w 7230"/>
              <a:gd name="connsiteY0" fmla="*/ 14136 h 14164"/>
              <a:gd name="connsiteX1" fmla="*/ 2190 w 7230"/>
              <a:gd name="connsiteY1" fmla="*/ 368 h 14164"/>
              <a:gd name="connsiteX2" fmla="*/ 7230 w 7230"/>
              <a:gd name="connsiteY2" fmla="*/ 0 h 14164"/>
              <a:gd name="connsiteX3" fmla="*/ 3417 w 7230"/>
              <a:gd name="connsiteY3" fmla="*/ 14164 h 14164"/>
              <a:gd name="connsiteX4" fmla="*/ 0 w 7230"/>
              <a:gd name="connsiteY4" fmla="*/ 14136 h 14164"/>
              <a:gd name="connsiteX0" fmla="*/ 68 w 6971"/>
              <a:gd name="connsiteY0" fmla="*/ 10322 h 10322"/>
              <a:gd name="connsiteX1" fmla="*/ 0 w 6971"/>
              <a:gd name="connsiteY1" fmla="*/ 260 h 10322"/>
              <a:gd name="connsiteX2" fmla="*/ 6971 w 6971"/>
              <a:gd name="connsiteY2" fmla="*/ 0 h 10322"/>
              <a:gd name="connsiteX3" fmla="*/ 1697 w 6971"/>
              <a:gd name="connsiteY3" fmla="*/ 10000 h 10322"/>
              <a:gd name="connsiteX4" fmla="*/ 68 w 6971"/>
              <a:gd name="connsiteY4" fmla="*/ 10322 h 10322"/>
              <a:gd name="connsiteX0" fmla="*/ 1 w 9903"/>
              <a:gd name="connsiteY0" fmla="*/ 10000 h 10000"/>
              <a:gd name="connsiteX1" fmla="*/ 1540 w 9903"/>
              <a:gd name="connsiteY1" fmla="*/ 86 h 10000"/>
              <a:gd name="connsiteX2" fmla="*/ 9903 w 9903"/>
              <a:gd name="connsiteY2" fmla="*/ 0 h 10000"/>
              <a:gd name="connsiteX3" fmla="*/ 2337 w 9903"/>
              <a:gd name="connsiteY3" fmla="*/ 9688 h 10000"/>
              <a:gd name="connsiteX4" fmla="*/ 1 w 9903"/>
              <a:gd name="connsiteY4" fmla="*/ 10000 h 10000"/>
              <a:gd name="connsiteX0" fmla="*/ 1 w 8229"/>
              <a:gd name="connsiteY0" fmla="*/ 10166 h 10166"/>
              <a:gd name="connsiteX1" fmla="*/ 1555 w 8229"/>
              <a:gd name="connsiteY1" fmla="*/ 252 h 10166"/>
              <a:gd name="connsiteX2" fmla="*/ 8229 w 8229"/>
              <a:gd name="connsiteY2" fmla="*/ 0 h 10166"/>
              <a:gd name="connsiteX3" fmla="*/ 2360 w 8229"/>
              <a:gd name="connsiteY3" fmla="*/ 9854 h 10166"/>
              <a:gd name="connsiteX4" fmla="*/ 1 w 8229"/>
              <a:gd name="connsiteY4" fmla="*/ 10166 h 10166"/>
              <a:gd name="connsiteX0" fmla="*/ 4855 w 14854"/>
              <a:gd name="connsiteY0" fmla="*/ 10000 h 10000"/>
              <a:gd name="connsiteX1" fmla="*/ 0 w 14854"/>
              <a:gd name="connsiteY1" fmla="*/ 85 h 10000"/>
              <a:gd name="connsiteX2" fmla="*/ 14854 w 14854"/>
              <a:gd name="connsiteY2" fmla="*/ 0 h 10000"/>
              <a:gd name="connsiteX3" fmla="*/ 7722 w 14854"/>
              <a:gd name="connsiteY3" fmla="*/ 9693 h 10000"/>
              <a:gd name="connsiteX4" fmla="*/ 4855 w 14854"/>
              <a:gd name="connsiteY4" fmla="*/ 10000 h 10000"/>
              <a:gd name="connsiteX0" fmla="*/ 4855 w 8971"/>
              <a:gd name="connsiteY0" fmla="*/ 10000 h 10000"/>
              <a:gd name="connsiteX1" fmla="*/ 0 w 8971"/>
              <a:gd name="connsiteY1" fmla="*/ 85 h 10000"/>
              <a:gd name="connsiteX2" fmla="*/ 8971 w 8971"/>
              <a:gd name="connsiteY2" fmla="*/ 0 h 10000"/>
              <a:gd name="connsiteX3" fmla="*/ 7722 w 8971"/>
              <a:gd name="connsiteY3" fmla="*/ 9693 h 10000"/>
              <a:gd name="connsiteX4" fmla="*/ 4855 w 8971"/>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 h="10000">
                <a:moveTo>
                  <a:pt x="5572" y="10000"/>
                </a:moveTo>
                <a:cubicBezTo>
                  <a:pt x="3333" y="6238"/>
                  <a:pt x="1964" y="3281"/>
                  <a:pt x="0" y="31"/>
                </a:cubicBezTo>
                <a:lnTo>
                  <a:pt x="10160" y="0"/>
                </a:lnTo>
                <a:lnTo>
                  <a:pt x="8768" y="9693"/>
                </a:lnTo>
                <a:lnTo>
                  <a:pt x="5572" y="10000"/>
                </a:lnTo>
                <a:close/>
              </a:path>
            </a:pathLst>
          </a:custGeom>
          <a:solidFill>
            <a:schemeClr val="accent6">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7" name="Freeform 35"/>
          <p:cNvSpPr>
            <a:spLocks/>
          </p:cNvSpPr>
          <p:nvPr/>
        </p:nvSpPr>
        <p:spPr bwMode="auto">
          <a:xfrm flipH="1">
            <a:off x="7191797" y="3292418"/>
            <a:ext cx="2469882" cy="2165061"/>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0000"/>
              <a:gd name="connsiteY0" fmla="*/ 12261 h 12280"/>
              <a:gd name="connsiteX1" fmla="*/ 9541 w 10000"/>
              <a:gd name="connsiteY1" fmla="*/ 0 h 12280"/>
              <a:gd name="connsiteX2" fmla="*/ 10000 w 10000"/>
              <a:gd name="connsiteY2" fmla="*/ 5808 h 12280"/>
              <a:gd name="connsiteX3" fmla="*/ 5876 w 10000"/>
              <a:gd name="connsiteY3" fmla="*/ 12280 h 12280"/>
              <a:gd name="connsiteX4" fmla="*/ 0 w 10000"/>
              <a:gd name="connsiteY4" fmla="*/ 12261 h 12280"/>
              <a:gd name="connsiteX0" fmla="*/ 0 w 21248"/>
              <a:gd name="connsiteY0" fmla="*/ 12261 h 12280"/>
              <a:gd name="connsiteX1" fmla="*/ 9541 w 21248"/>
              <a:gd name="connsiteY1" fmla="*/ 0 h 12280"/>
              <a:gd name="connsiteX2" fmla="*/ 21248 w 21248"/>
              <a:gd name="connsiteY2" fmla="*/ 1026 h 12280"/>
              <a:gd name="connsiteX3" fmla="*/ 5876 w 21248"/>
              <a:gd name="connsiteY3" fmla="*/ 12280 h 12280"/>
              <a:gd name="connsiteX4" fmla="*/ 0 w 21248"/>
              <a:gd name="connsiteY4" fmla="*/ 12261 h 12280"/>
              <a:gd name="connsiteX0" fmla="*/ 15783 w 37031"/>
              <a:gd name="connsiteY0" fmla="*/ 11235 h 11254"/>
              <a:gd name="connsiteX1" fmla="*/ 0 w 37031"/>
              <a:gd name="connsiteY1" fmla="*/ 976 h 11254"/>
              <a:gd name="connsiteX2" fmla="*/ 37031 w 37031"/>
              <a:gd name="connsiteY2" fmla="*/ 0 h 11254"/>
              <a:gd name="connsiteX3" fmla="*/ 21659 w 37031"/>
              <a:gd name="connsiteY3" fmla="*/ 11254 h 11254"/>
              <a:gd name="connsiteX4" fmla="*/ 15783 w 37031"/>
              <a:gd name="connsiteY4" fmla="*/ 11235 h 11254"/>
              <a:gd name="connsiteX0" fmla="*/ 15783 w 21659"/>
              <a:gd name="connsiteY0" fmla="*/ 10345 h 10364"/>
              <a:gd name="connsiteX1" fmla="*/ 0 w 21659"/>
              <a:gd name="connsiteY1" fmla="*/ 86 h 10364"/>
              <a:gd name="connsiteX2" fmla="*/ 8688 w 21659"/>
              <a:gd name="connsiteY2" fmla="*/ 0 h 10364"/>
              <a:gd name="connsiteX3" fmla="*/ 21659 w 21659"/>
              <a:gd name="connsiteY3" fmla="*/ 10364 h 10364"/>
              <a:gd name="connsiteX4" fmla="*/ 15783 w 21659"/>
              <a:gd name="connsiteY4" fmla="*/ 10345 h 10364"/>
              <a:gd name="connsiteX0" fmla="*/ 15783 w 18153"/>
              <a:gd name="connsiteY0" fmla="*/ 10345 h 10345"/>
              <a:gd name="connsiteX1" fmla="*/ 0 w 18153"/>
              <a:gd name="connsiteY1" fmla="*/ 86 h 10345"/>
              <a:gd name="connsiteX2" fmla="*/ 8688 w 18153"/>
              <a:gd name="connsiteY2" fmla="*/ 0 h 10345"/>
              <a:gd name="connsiteX3" fmla="*/ 18153 w 18153"/>
              <a:gd name="connsiteY3" fmla="*/ 9641 h 10345"/>
              <a:gd name="connsiteX4" fmla="*/ 15783 w 18153"/>
              <a:gd name="connsiteY4" fmla="*/ 10345 h 10345"/>
              <a:gd name="connsiteX0" fmla="*/ 15491 w 18153"/>
              <a:gd name="connsiteY0" fmla="*/ 9622 h 9641"/>
              <a:gd name="connsiteX1" fmla="*/ 0 w 18153"/>
              <a:gd name="connsiteY1" fmla="*/ 86 h 9641"/>
              <a:gd name="connsiteX2" fmla="*/ 8688 w 18153"/>
              <a:gd name="connsiteY2" fmla="*/ 0 h 9641"/>
              <a:gd name="connsiteX3" fmla="*/ 18153 w 18153"/>
              <a:gd name="connsiteY3" fmla="*/ 9641 h 9641"/>
              <a:gd name="connsiteX4" fmla="*/ 15491 w 18153"/>
              <a:gd name="connsiteY4" fmla="*/ 9622 h 9641"/>
              <a:gd name="connsiteX0" fmla="*/ 8534 w 10000"/>
              <a:gd name="connsiteY0" fmla="*/ 9891 h 9911"/>
              <a:gd name="connsiteX1" fmla="*/ 0 w 10000"/>
              <a:gd name="connsiteY1" fmla="*/ 0 h 9911"/>
              <a:gd name="connsiteX2" fmla="*/ 3123 w 10000"/>
              <a:gd name="connsiteY2" fmla="*/ 488 h 9911"/>
              <a:gd name="connsiteX3" fmla="*/ 10000 w 10000"/>
              <a:gd name="connsiteY3" fmla="*/ 9911 h 9911"/>
              <a:gd name="connsiteX4" fmla="*/ 8534 w 10000"/>
              <a:gd name="connsiteY4" fmla="*/ 9891 h 9911"/>
              <a:gd name="connsiteX0" fmla="*/ 8534 w 10000"/>
              <a:gd name="connsiteY0" fmla="*/ 9488 h 9508"/>
              <a:gd name="connsiteX1" fmla="*/ 0 w 10000"/>
              <a:gd name="connsiteY1" fmla="*/ 90 h 9508"/>
              <a:gd name="connsiteX2" fmla="*/ 3123 w 10000"/>
              <a:gd name="connsiteY2" fmla="*/ 0 h 9508"/>
              <a:gd name="connsiteX3" fmla="*/ 10000 w 10000"/>
              <a:gd name="connsiteY3" fmla="*/ 9508 h 9508"/>
              <a:gd name="connsiteX4" fmla="*/ 8534 w 10000"/>
              <a:gd name="connsiteY4" fmla="*/ 9488 h 9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508">
                <a:moveTo>
                  <a:pt x="8534" y="9488"/>
                </a:moveTo>
                <a:lnTo>
                  <a:pt x="0" y="90"/>
                </a:lnTo>
                <a:lnTo>
                  <a:pt x="3123" y="0"/>
                </a:lnTo>
                <a:lnTo>
                  <a:pt x="10000" y="9508"/>
                </a:lnTo>
                <a:lnTo>
                  <a:pt x="8534" y="9488"/>
                </a:lnTo>
                <a:close/>
              </a:path>
            </a:pathLst>
          </a:custGeom>
          <a:solidFill>
            <a:schemeClr val="accent3">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8" name="Freeform 35"/>
          <p:cNvSpPr>
            <a:spLocks/>
          </p:cNvSpPr>
          <p:nvPr/>
        </p:nvSpPr>
        <p:spPr bwMode="auto">
          <a:xfrm>
            <a:off x="6439100" y="2845423"/>
            <a:ext cx="736322" cy="2576933"/>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7195"/>
              <a:gd name="connsiteY0" fmla="*/ 9981 h 10000"/>
              <a:gd name="connsiteX1" fmla="*/ 1840 w 17195"/>
              <a:gd name="connsiteY1" fmla="*/ 0 h 10000"/>
              <a:gd name="connsiteX2" fmla="*/ 17195 w 17195"/>
              <a:gd name="connsiteY2" fmla="*/ 4195 h 10000"/>
              <a:gd name="connsiteX3" fmla="*/ 5876 w 17195"/>
              <a:gd name="connsiteY3" fmla="*/ 10000 h 10000"/>
              <a:gd name="connsiteX4" fmla="*/ 0 w 17195"/>
              <a:gd name="connsiteY4" fmla="*/ 9981 h 10000"/>
              <a:gd name="connsiteX0" fmla="*/ 0 w 17195"/>
              <a:gd name="connsiteY0" fmla="*/ 6867 h 6886"/>
              <a:gd name="connsiteX1" fmla="*/ 5083 w 17195"/>
              <a:gd name="connsiteY1" fmla="*/ 0 h 6886"/>
              <a:gd name="connsiteX2" fmla="*/ 17195 w 17195"/>
              <a:gd name="connsiteY2" fmla="*/ 1081 h 6886"/>
              <a:gd name="connsiteX3" fmla="*/ 5876 w 17195"/>
              <a:gd name="connsiteY3" fmla="*/ 6886 h 6886"/>
              <a:gd name="connsiteX4" fmla="*/ 0 w 17195"/>
              <a:gd name="connsiteY4" fmla="*/ 6867 h 6886"/>
              <a:gd name="connsiteX0" fmla="*/ 0 w 10000"/>
              <a:gd name="connsiteY0" fmla="*/ 13768 h 13796"/>
              <a:gd name="connsiteX1" fmla="*/ 2190 w 10000"/>
              <a:gd name="connsiteY1" fmla="*/ 0 h 13796"/>
              <a:gd name="connsiteX2" fmla="*/ 10000 w 10000"/>
              <a:gd name="connsiteY2" fmla="*/ 5366 h 13796"/>
              <a:gd name="connsiteX3" fmla="*/ 3417 w 10000"/>
              <a:gd name="connsiteY3" fmla="*/ 13796 h 13796"/>
              <a:gd name="connsiteX4" fmla="*/ 0 w 10000"/>
              <a:gd name="connsiteY4" fmla="*/ 13768 h 13796"/>
              <a:gd name="connsiteX0" fmla="*/ 0 w 7230"/>
              <a:gd name="connsiteY0" fmla="*/ 14136 h 14164"/>
              <a:gd name="connsiteX1" fmla="*/ 2190 w 7230"/>
              <a:gd name="connsiteY1" fmla="*/ 368 h 14164"/>
              <a:gd name="connsiteX2" fmla="*/ 7230 w 7230"/>
              <a:gd name="connsiteY2" fmla="*/ 0 h 14164"/>
              <a:gd name="connsiteX3" fmla="*/ 3417 w 7230"/>
              <a:gd name="connsiteY3" fmla="*/ 14164 h 14164"/>
              <a:gd name="connsiteX4" fmla="*/ 0 w 7230"/>
              <a:gd name="connsiteY4" fmla="*/ 14136 h 14164"/>
              <a:gd name="connsiteX0" fmla="*/ 68 w 6971"/>
              <a:gd name="connsiteY0" fmla="*/ 10322 h 10322"/>
              <a:gd name="connsiteX1" fmla="*/ 0 w 6971"/>
              <a:gd name="connsiteY1" fmla="*/ 260 h 10322"/>
              <a:gd name="connsiteX2" fmla="*/ 6971 w 6971"/>
              <a:gd name="connsiteY2" fmla="*/ 0 h 10322"/>
              <a:gd name="connsiteX3" fmla="*/ 1697 w 6971"/>
              <a:gd name="connsiteY3" fmla="*/ 10000 h 10322"/>
              <a:gd name="connsiteX4" fmla="*/ 68 w 6971"/>
              <a:gd name="connsiteY4" fmla="*/ 10322 h 10322"/>
              <a:gd name="connsiteX0" fmla="*/ 1 w 9903"/>
              <a:gd name="connsiteY0" fmla="*/ 10000 h 10000"/>
              <a:gd name="connsiteX1" fmla="*/ 1540 w 9903"/>
              <a:gd name="connsiteY1" fmla="*/ 86 h 10000"/>
              <a:gd name="connsiteX2" fmla="*/ 9903 w 9903"/>
              <a:gd name="connsiteY2" fmla="*/ 0 h 10000"/>
              <a:gd name="connsiteX3" fmla="*/ 2337 w 9903"/>
              <a:gd name="connsiteY3" fmla="*/ 9688 h 10000"/>
              <a:gd name="connsiteX4" fmla="*/ 1 w 9903"/>
              <a:gd name="connsiteY4" fmla="*/ 10000 h 10000"/>
              <a:gd name="connsiteX0" fmla="*/ 1 w 8229"/>
              <a:gd name="connsiteY0" fmla="*/ 10166 h 10166"/>
              <a:gd name="connsiteX1" fmla="*/ 1555 w 8229"/>
              <a:gd name="connsiteY1" fmla="*/ 252 h 10166"/>
              <a:gd name="connsiteX2" fmla="*/ 8229 w 8229"/>
              <a:gd name="connsiteY2" fmla="*/ 0 h 10166"/>
              <a:gd name="connsiteX3" fmla="*/ 2360 w 8229"/>
              <a:gd name="connsiteY3" fmla="*/ 9854 h 10166"/>
              <a:gd name="connsiteX4" fmla="*/ 1 w 8229"/>
              <a:gd name="connsiteY4" fmla="*/ 10166 h 10166"/>
              <a:gd name="connsiteX0" fmla="*/ 4855 w 14854"/>
              <a:gd name="connsiteY0" fmla="*/ 10000 h 10000"/>
              <a:gd name="connsiteX1" fmla="*/ 0 w 14854"/>
              <a:gd name="connsiteY1" fmla="*/ 85 h 10000"/>
              <a:gd name="connsiteX2" fmla="*/ 14854 w 14854"/>
              <a:gd name="connsiteY2" fmla="*/ 0 h 10000"/>
              <a:gd name="connsiteX3" fmla="*/ 7722 w 14854"/>
              <a:gd name="connsiteY3" fmla="*/ 9693 h 10000"/>
              <a:gd name="connsiteX4" fmla="*/ 4855 w 14854"/>
              <a:gd name="connsiteY4" fmla="*/ 10000 h 10000"/>
              <a:gd name="connsiteX0" fmla="*/ 4855 w 8971"/>
              <a:gd name="connsiteY0" fmla="*/ 10000 h 10000"/>
              <a:gd name="connsiteX1" fmla="*/ 0 w 8971"/>
              <a:gd name="connsiteY1" fmla="*/ 85 h 10000"/>
              <a:gd name="connsiteX2" fmla="*/ 8971 w 8971"/>
              <a:gd name="connsiteY2" fmla="*/ 0 h 10000"/>
              <a:gd name="connsiteX3" fmla="*/ 7722 w 8971"/>
              <a:gd name="connsiteY3" fmla="*/ 9693 h 10000"/>
              <a:gd name="connsiteX4" fmla="*/ 4855 w 8971"/>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 h="10000">
                <a:moveTo>
                  <a:pt x="5572" y="10000"/>
                </a:moveTo>
                <a:cubicBezTo>
                  <a:pt x="3333" y="6238"/>
                  <a:pt x="1964" y="3281"/>
                  <a:pt x="0" y="31"/>
                </a:cubicBezTo>
                <a:lnTo>
                  <a:pt x="10160" y="0"/>
                </a:lnTo>
                <a:lnTo>
                  <a:pt x="8768" y="9693"/>
                </a:lnTo>
                <a:lnTo>
                  <a:pt x="5572" y="10000"/>
                </a:lnTo>
                <a:close/>
              </a:path>
            </a:pathLst>
          </a:custGeom>
          <a:solidFill>
            <a:schemeClr val="accent2">
              <a:lumMod val="50000"/>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9" name="Block Arc 78"/>
          <p:cNvSpPr/>
          <p:nvPr/>
        </p:nvSpPr>
        <p:spPr bwMode="auto">
          <a:xfrm>
            <a:off x="7544469" y="1920640"/>
            <a:ext cx="2001581" cy="1427290"/>
          </a:xfrm>
          <a:prstGeom prst="blockArc">
            <a:avLst>
              <a:gd name="adj1" fmla="val 10800000"/>
              <a:gd name="adj2" fmla="val 322098"/>
              <a:gd name="adj3" fmla="val 20227"/>
            </a:avLst>
          </a:prstGeom>
          <a:solidFill>
            <a:srgbClr val="00B050">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Freeform 35"/>
          <p:cNvSpPr>
            <a:spLocks/>
          </p:cNvSpPr>
          <p:nvPr/>
        </p:nvSpPr>
        <p:spPr bwMode="auto">
          <a:xfrm>
            <a:off x="6868166" y="2808118"/>
            <a:ext cx="2390288" cy="2588995"/>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0000"/>
              <a:gd name="connsiteY0" fmla="*/ 12261 h 12280"/>
              <a:gd name="connsiteX1" fmla="*/ 9541 w 10000"/>
              <a:gd name="connsiteY1" fmla="*/ 0 h 12280"/>
              <a:gd name="connsiteX2" fmla="*/ 10000 w 10000"/>
              <a:gd name="connsiteY2" fmla="*/ 5808 h 12280"/>
              <a:gd name="connsiteX3" fmla="*/ 5876 w 10000"/>
              <a:gd name="connsiteY3" fmla="*/ 12280 h 12280"/>
              <a:gd name="connsiteX4" fmla="*/ 0 w 10000"/>
              <a:gd name="connsiteY4" fmla="*/ 12261 h 12280"/>
              <a:gd name="connsiteX0" fmla="*/ 0 w 21248"/>
              <a:gd name="connsiteY0" fmla="*/ 12261 h 12280"/>
              <a:gd name="connsiteX1" fmla="*/ 9541 w 21248"/>
              <a:gd name="connsiteY1" fmla="*/ 0 h 12280"/>
              <a:gd name="connsiteX2" fmla="*/ 21248 w 21248"/>
              <a:gd name="connsiteY2" fmla="*/ 1026 h 12280"/>
              <a:gd name="connsiteX3" fmla="*/ 5876 w 21248"/>
              <a:gd name="connsiteY3" fmla="*/ 12280 h 12280"/>
              <a:gd name="connsiteX4" fmla="*/ 0 w 21248"/>
              <a:gd name="connsiteY4" fmla="*/ 12261 h 12280"/>
              <a:gd name="connsiteX0" fmla="*/ 15783 w 37031"/>
              <a:gd name="connsiteY0" fmla="*/ 11235 h 11254"/>
              <a:gd name="connsiteX1" fmla="*/ 0 w 37031"/>
              <a:gd name="connsiteY1" fmla="*/ 976 h 11254"/>
              <a:gd name="connsiteX2" fmla="*/ 37031 w 37031"/>
              <a:gd name="connsiteY2" fmla="*/ 0 h 11254"/>
              <a:gd name="connsiteX3" fmla="*/ 21659 w 37031"/>
              <a:gd name="connsiteY3" fmla="*/ 11254 h 11254"/>
              <a:gd name="connsiteX4" fmla="*/ 15783 w 37031"/>
              <a:gd name="connsiteY4" fmla="*/ 11235 h 11254"/>
              <a:gd name="connsiteX0" fmla="*/ 15783 w 21659"/>
              <a:gd name="connsiteY0" fmla="*/ 10345 h 10364"/>
              <a:gd name="connsiteX1" fmla="*/ 0 w 21659"/>
              <a:gd name="connsiteY1" fmla="*/ 86 h 10364"/>
              <a:gd name="connsiteX2" fmla="*/ 8688 w 21659"/>
              <a:gd name="connsiteY2" fmla="*/ 0 h 10364"/>
              <a:gd name="connsiteX3" fmla="*/ 21659 w 21659"/>
              <a:gd name="connsiteY3" fmla="*/ 10364 h 10364"/>
              <a:gd name="connsiteX4" fmla="*/ 15783 w 21659"/>
              <a:gd name="connsiteY4" fmla="*/ 10345 h 10364"/>
              <a:gd name="connsiteX0" fmla="*/ 15783 w 21659"/>
              <a:gd name="connsiteY0" fmla="*/ 10845 h 10864"/>
              <a:gd name="connsiteX1" fmla="*/ 0 w 21659"/>
              <a:gd name="connsiteY1" fmla="*/ 586 h 10864"/>
              <a:gd name="connsiteX2" fmla="*/ 5084 w 21659"/>
              <a:gd name="connsiteY2" fmla="*/ 0 h 10864"/>
              <a:gd name="connsiteX3" fmla="*/ 21659 w 21659"/>
              <a:gd name="connsiteY3" fmla="*/ 10864 h 10864"/>
              <a:gd name="connsiteX4" fmla="*/ 15783 w 21659"/>
              <a:gd name="connsiteY4" fmla="*/ 10845 h 10864"/>
              <a:gd name="connsiteX0" fmla="*/ 15783 w 17568"/>
              <a:gd name="connsiteY0" fmla="*/ 10845 h 10864"/>
              <a:gd name="connsiteX1" fmla="*/ 0 w 17568"/>
              <a:gd name="connsiteY1" fmla="*/ 586 h 10864"/>
              <a:gd name="connsiteX2" fmla="*/ 5084 w 17568"/>
              <a:gd name="connsiteY2" fmla="*/ 0 h 10864"/>
              <a:gd name="connsiteX3" fmla="*/ 17568 w 17568"/>
              <a:gd name="connsiteY3" fmla="*/ 10864 h 10864"/>
              <a:gd name="connsiteX4" fmla="*/ 15783 w 17568"/>
              <a:gd name="connsiteY4" fmla="*/ 10845 h 10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68" h="10864">
                <a:moveTo>
                  <a:pt x="15783" y="10845"/>
                </a:moveTo>
                <a:lnTo>
                  <a:pt x="0" y="586"/>
                </a:lnTo>
                <a:lnTo>
                  <a:pt x="5084" y="0"/>
                </a:lnTo>
                <a:lnTo>
                  <a:pt x="17568" y="10864"/>
                </a:lnTo>
                <a:lnTo>
                  <a:pt x="15783" y="10845"/>
                </a:lnTo>
                <a:close/>
              </a:path>
            </a:pathLst>
          </a:custGeom>
          <a:solidFill>
            <a:schemeClr val="accent6">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81" name="Group 80"/>
          <p:cNvGrpSpPr/>
          <p:nvPr/>
        </p:nvGrpSpPr>
        <p:grpSpPr>
          <a:xfrm>
            <a:off x="6128941" y="2188957"/>
            <a:ext cx="2099080" cy="4346518"/>
            <a:chOff x="9906672" y="2139392"/>
            <a:chExt cx="2278409" cy="4717851"/>
          </a:xfrm>
        </p:grpSpPr>
        <p:sp>
          <p:nvSpPr>
            <p:cNvPr id="82" name="Rectangle 41"/>
            <p:cNvSpPr>
              <a:spLocks noChangeArrowheads="1"/>
            </p:cNvSpPr>
            <p:nvPr/>
          </p:nvSpPr>
          <p:spPr bwMode="auto">
            <a:xfrm>
              <a:off x="11761929" y="6351708"/>
              <a:ext cx="423152" cy="5055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83" name="Group 82"/>
            <p:cNvGrpSpPr/>
            <p:nvPr/>
          </p:nvGrpSpPr>
          <p:grpSpPr>
            <a:xfrm>
              <a:off x="9906672" y="2139392"/>
              <a:ext cx="1545336" cy="733405"/>
              <a:chOff x="8995904" y="1369064"/>
              <a:chExt cx="2167054" cy="1028469"/>
            </a:xfrm>
          </p:grpSpPr>
          <p:sp>
            <p:nvSpPr>
              <p:cNvPr id="107" name="Freeform 5"/>
              <p:cNvSpPr>
                <a:spLocks/>
              </p:cNvSpPr>
              <p:nvPr/>
            </p:nvSpPr>
            <p:spPr bwMode="auto">
              <a:xfrm>
                <a:off x="992312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8" name="Freeform 5"/>
              <p:cNvSpPr>
                <a:spLocks/>
              </p:cNvSpPr>
              <p:nvPr/>
            </p:nvSpPr>
            <p:spPr bwMode="auto">
              <a:xfrm>
                <a:off x="899590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84" name="Group 83"/>
            <p:cNvGrpSpPr/>
            <p:nvPr/>
          </p:nvGrpSpPr>
          <p:grpSpPr>
            <a:xfrm>
              <a:off x="10172919" y="5010918"/>
              <a:ext cx="1703491" cy="1836482"/>
              <a:chOff x="9515995" y="5047173"/>
              <a:chExt cx="1703491" cy="1836482"/>
            </a:xfrm>
          </p:grpSpPr>
          <p:sp>
            <p:nvSpPr>
              <p:cNvPr id="85" name="Rectangle 41"/>
              <p:cNvSpPr>
                <a:spLocks noChangeArrowheads="1"/>
              </p:cNvSpPr>
              <p:nvPr/>
            </p:nvSpPr>
            <p:spPr bwMode="auto">
              <a:xfrm>
                <a:off x="9515995" y="5990198"/>
                <a:ext cx="423152" cy="89345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6" name="Rectangle 44"/>
              <p:cNvSpPr>
                <a:spLocks noChangeArrowheads="1"/>
              </p:cNvSpPr>
              <p:nvPr/>
            </p:nvSpPr>
            <p:spPr bwMode="auto">
              <a:xfrm>
                <a:off x="9662284" y="5719381"/>
                <a:ext cx="1484661" cy="1164274"/>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7" name="Rectangle 45"/>
              <p:cNvSpPr>
                <a:spLocks noChangeArrowheads="1"/>
              </p:cNvSpPr>
              <p:nvPr/>
            </p:nvSpPr>
            <p:spPr bwMode="auto">
              <a:xfrm>
                <a:off x="9809783" y="6652734"/>
                <a:ext cx="1198126" cy="192232"/>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8" name="Rectangle 46"/>
              <p:cNvSpPr>
                <a:spLocks noChangeArrowheads="1"/>
              </p:cNvSpPr>
              <p:nvPr/>
            </p:nvSpPr>
            <p:spPr bwMode="auto">
              <a:xfrm>
                <a:off x="9809783" y="5982944"/>
                <a:ext cx="1198126" cy="193441"/>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9" name="Rectangle 47"/>
              <p:cNvSpPr>
                <a:spLocks noChangeArrowheads="1"/>
              </p:cNvSpPr>
              <p:nvPr/>
            </p:nvSpPr>
            <p:spPr bwMode="auto">
              <a:xfrm>
                <a:off x="9809783" y="6319048"/>
                <a:ext cx="1198126" cy="193441"/>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90" name="Group 89"/>
              <p:cNvGrpSpPr/>
              <p:nvPr/>
            </p:nvGrpSpPr>
            <p:grpSpPr>
              <a:xfrm>
                <a:off x="9881115" y="5047173"/>
                <a:ext cx="1188453" cy="643192"/>
                <a:chOff x="9881115" y="5047173"/>
                <a:chExt cx="1188453" cy="643192"/>
              </a:xfrm>
            </p:grpSpPr>
            <p:sp>
              <p:nvSpPr>
                <p:cNvPr id="92" name="Freeform 38"/>
                <p:cNvSpPr>
                  <a:spLocks/>
                </p:cNvSpPr>
                <p:nvPr/>
              </p:nvSpPr>
              <p:spPr bwMode="auto">
                <a:xfrm>
                  <a:off x="10284923" y="5170492"/>
                  <a:ext cx="302252" cy="519873"/>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3" name="Freeform 39"/>
                <p:cNvSpPr>
                  <a:spLocks/>
                </p:cNvSpPr>
                <p:nvPr/>
              </p:nvSpPr>
              <p:spPr bwMode="auto">
                <a:xfrm>
                  <a:off x="10313939" y="5203135"/>
                  <a:ext cx="244219" cy="405018"/>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4" name="Rectangle 48"/>
                <p:cNvSpPr>
                  <a:spLocks noChangeArrowheads="1"/>
                </p:cNvSpPr>
                <p:nvPr/>
              </p:nvSpPr>
              <p:spPr bwMode="auto">
                <a:xfrm>
                  <a:off x="10648834" y="5047173"/>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5" name="Freeform 49"/>
                <p:cNvSpPr>
                  <a:spLocks/>
                </p:cNvSpPr>
                <p:nvPr/>
              </p:nvSpPr>
              <p:spPr bwMode="auto">
                <a:xfrm>
                  <a:off x="10691150" y="5116087"/>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6" name="Freeform 50"/>
                <p:cNvSpPr>
                  <a:spLocks/>
                </p:cNvSpPr>
                <p:nvPr/>
              </p:nvSpPr>
              <p:spPr bwMode="auto">
                <a:xfrm>
                  <a:off x="10691150" y="5220061"/>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7" name="Freeform 51"/>
                <p:cNvSpPr>
                  <a:spLocks/>
                </p:cNvSpPr>
                <p:nvPr/>
              </p:nvSpPr>
              <p:spPr bwMode="auto">
                <a:xfrm>
                  <a:off x="10691150" y="5324036"/>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8" name="Freeform 52"/>
                <p:cNvSpPr>
                  <a:spLocks/>
                </p:cNvSpPr>
                <p:nvPr/>
              </p:nvSpPr>
              <p:spPr bwMode="auto">
                <a:xfrm>
                  <a:off x="10691150" y="542559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9" name="Freeform 53"/>
                <p:cNvSpPr>
                  <a:spLocks/>
                </p:cNvSpPr>
                <p:nvPr/>
              </p:nvSpPr>
              <p:spPr bwMode="auto">
                <a:xfrm>
                  <a:off x="10691150" y="55295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0" name="Oval 54"/>
                <p:cNvSpPr>
                  <a:spLocks noChangeArrowheads="1"/>
                </p:cNvSpPr>
                <p:nvPr/>
              </p:nvSpPr>
              <p:spPr bwMode="auto">
                <a:xfrm>
                  <a:off x="10961967" y="512817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1" name="Oval 55"/>
                <p:cNvSpPr>
                  <a:spLocks noChangeArrowheads="1"/>
                </p:cNvSpPr>
                <p:nvPr/>
              </p:nvSpPr>
              <p:spPr bwMode="auto">
                <a:xfrm>
                  <a:off x="10961967" y="5233360"/>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2" name="Oval 56"/>
                <p:cNvSpPr>
                  <a:spLocks noChangeArrowheads="1"/>
                </p:cNvSpPr>
                <p:nvPr/>
              </p:nvSpPr>
              <p:spPr bwMode="auto">
                <a:xfrm>
                  <a:off x="10961967" y="5333708"/>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3" name="Oval 57"/>
                <p:cNvSpPr>
                  <a:spLocks noChangeArrowheads="1"/>
                </p:cNvSpPr>
                <p:nvPr/>
              </p:nvSpPr>
              <p:spPr bwMode="auto">
                <a:xfrm>
                  <a:off x="10961967" y="5438891"/>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4" name="Oval 58"/>
                <p:cNvSpPr>
                  <a:spLocks noChangeArrowheads="1"/>
                </p:cNvSpPr>
                <p:nvPr/>
              </p:nvSpPr>
              <p:spPr bwMode="auto">
                <a:xfrm>
                  <a:off x="10961967" y="55428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5" name="Freeform 63"/>
                <p:cNvSpPr>
                  <a:spLocks/>
                </p:cNvSpPr>
                <p:nvPr/>
              </p:nvSpPr>
              <p:spPr bwMode="auto">
                <a:xfrm>
                  <a:off x="9967502" y="5373605"/>
                  <a:ext cx="419525" cy="263564"/>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6" name="Freeform 64"/>
                <p:cNvSpPr>
                  <a:spLocks noEditPoints="1"/>
                </p:cNvSpPr>
                <p:nvPr/>
              </p:nvSpPr>
              <p:spPr bwMode="auto">
                <a:xfrm>
                  <a:off x="9881115" y="5360306"/>
                  <a:ext cx="615384" cy="330059"/>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91" name="Rectangle 65"/>
              <p:cNvSpPr>
                <a:spLocks noChangeArrowheads="1"/>
              </p:cNvSpPr>
              <p:nvPr/>
            </p:nvSpPr>
            <p:spPr bwMode="auto">
              <a:xfrm>
                <a:off x="9587326" y="5690365"/>
                <a:ext cx="1632160" cy="5440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09" name="Group 108"/>
          <p:cNvGrpSpPr/>
          <p:nvPr/>
        </p:nvGrpSpPr>
        <p:grpSpPr>
          <a:xfrm>
            <a:off x="8677877" y="2170671"/>
            <a:ext cx="1853789" cy="4364804"/>
            <a:chOff x="10172919" y="2119544"/>
            <a:chExt cx="2012162" cy="4737699"/>
          </a:xfrm>
        </p:grpSpPr>
        <p:sp>
          <p:nvSpPr>
            <p:cNvPr id="110" name="Rectangle 41"/>
            <p:cNvSpPr>
              <a:spLocks noChangeArrowheads="1"/>
            </p:cNvSpPr>
            <p:nvPr/>
          </p:nvSpPr>
          <p:spPr bwMode="auto">
            <a:xfrm>
              <a:off x="11761929" y="6351708"/>
              <a:ext cx="423152" cy="5055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111" name="Group 110"/>
            <p:cNvGrpSpPr/>
            <p:nvPr/>
          </p:nvGrpSpPr>
          <p:grpSpPr>
            <a:xfrm>
              <a:off x="10567876" y="2119544"/>
              <a:ext cx="1492311" cy="753253"/>
              <a:chOff x="9923120" y="1341231"/>
              <a:chExt cx="2092695" cy="1056302"/>
            </a:xfrm>
          </p:grpSpPr>
          <p:sp>
            <p:nvSpPr>
              <p:cNvPr id="147" name="Freeform 5"/>
              <p:cNvSpPr>
                <a:spLocks/>
              </p:cNvSpPr>
              <p:nvPr/>
            </p:nvSpPr>
            <p:spPr bwMode="auto">
              <a:xfrm>
                <a:off x="1077597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3" name="Freeform 5"/>
              <p:cNvSpPr>
                <a:spLocks/>
              </p:cNvSpPr>
              <p:nvPr/>
            </p:nvSpPr>
            <p:spPr bwMode="auto">
              <a:xfrm>
                <a:off x="992312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12" name="Group 111"/>
            <p:cNvGrpSpPr/>
            <p:nvPr/>
          </p:nvGrpSpPr>
          <p:grpSpPr>
            <a:xfrm>
              <a:off x="10172919" y="5010918"/>
              <a:ext cx="1703491" cy="1836482"/>
              <a:chOff x="9515995" y="5047173"/>
              <a:chExt cx="1703491" cy="1836482"/>
            </a:xfrm>
          </p:grpSpPr>
          <p:sp>
            <p:nvSpPr>
              <p:cNvPr id="113" name="Rectangle 41"/>
              <p:cNvSpPr>
                <a:spLocks noChangeArrowheads="1"/>
              </p:cNvSpPr>
              <p:nvPr/>
            </p:nvSpPr>
            <p:spPr bwMode="auto">
              <a:xfrm>
                <a:off x="9515995" y="5990198"/>
                <a:ext cx="423152" cy="89345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4" name="Rectangle 44"/>
              <p:cNvSpPr>
                <a:spLocks noChangeArrowheads="1"/>
              </p:cNvSpPr>
              <p:nvPr/>
            </p:nvSpPr>
            <p:spPr bwMode="auto">
              <a:xfrm>
                <a:off x="9662284" y="5719381"/>
                <a:ext cx="1484661" cy="1164274"/>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5" name="Rectangle 45"/>
              <p:cNvSpPr>
                <a:spLocks noChangeArrowheads="1"/>
              </p:cNvSpPr>
              <p:nvPr/>
            </p:nvSpPr>
            <p:spPr bwMode="auto">
              <a:xfrm>
                <a:off x="9809783" y="6652734"/>
                <a:ext cx="1198126" cy="192232"/>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6" name="Rectangle 46"/>
              <p:cNvSpPr>
                <a:spLocks noChangeArrowheads="1"/>
              </p:cNvSpPr>
              <p:nvPr/>
            </p:nvSpPr>
            <p:spPr bwMode="auto">
              <a:xfrm>
                <a:off x="9809783" y="5982944"/>
                <a:ext cx="1198126" cy="193441"/>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7" name="Rectangle 47"/>
              <p:cNvSpPr>
                <a:spLocks noChangeArrowheads="1"/>
              </p:cNvSpPr>
              <p:nvPr/>
            </p:nvSpPr>
            <p:spPr bwMode="auto">
              <a:xfrm>
                <a:off x="9809783" y="6319048"/>
                <a:ext cx="1198126" cy="193441"/>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118" name="Group 117"/>
              <p:cNvGrpSpPr/>
              <p:nvPr/>
            </p:nvGrpSpPr>
            <p:grpSpPr>
              <a:xfrm>
                <a:off x="9881115" y="5047173"/>
                <a:ext cx="1188453" cy="643192"/>
                <a:chOff x="9881115" y="5047173"/>
                <a:chExt cx="1188453" cy="643192"/>
              </a:xfrm>
            </p:grpSpPr>
            <p:sp>
              <p:nvSpPr>
                <p:cNvPr id="120" name="Freeform 38"/>
                <p:cNvSpPr>
                  <a:spLocks/>
                </p:cNvSpPr>
                <p:nvPr/>
              </p:nvSpPr>
              <p:spPr bwMode="auto">
                <a:xfrm>
                  <a:off x="10284923" y="5170492"/>
                  <a:ext cx="302252" cy="519873"/>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1" name="Freeform 39"/>
                <p:cNvSpPr>
                  <a:spLocks/>
                </p:cNvSpPr>
                <p:nvPr/>
              </p:nvSpPr>
              <p:spPr bwMode="auto">
                <a:xfrm>
                  <a:off x="10313939" y="5203135"/>
                  <a:ext cx="244219" cy="405018"/>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3" name="Rectangle 48"/>
                <p:cNvSpPr>
                  <a:spLocks noChangeArrowheads="1"/>
                </p:cNvSpPr>
                <p:nvPr/>
              </p:nvSpPr>
              <p:spPr bwMode="auto">
                <a:xfrm>
                  <a:off x="10648834" y="5047173"/>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4" name="Freeform 49"/>
                <p:cNvSpPr>
                  <a:spLocks/>
                </p:cNvSpPr>
                <p:nvPr/>
              </p:nvSpPr>
              <p:spPr bwMode="auto">
                <a:xfrm>
                  <a:off x="10691150" y="5116087"/>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9" name="Freeform 50"/>
                <p:cNvSpPr>
                  <a:spLocks/>
                </p:cNvSpPr>
                <p:nvPr/>
              </p:nvSpPr>
              <p:spPr bwMode="auto">
                <a:xfrm>
                  <a:off x="10691150" y="5220061"/>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0" name="Freeform 51"/>
                <p:cNvSpPr>
                  <a:spLocks/>
                </p:cNvSpPr>
                <p:nvPr/>
              </p:nvSpPr>
              <p:spPr bwMode="auto">
                <a:xfrm>
                  <a:off x="10691150" y="5324036"/>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1" name="Freeform 52"/>
                <p:cNvSpPr>
                  <a:spLocks/>
                </p:cNvSpPr>
                <p:nvPr/>
              </p:nvSpPr>
              <p:spPr bwMode="auto">
                <a:xfrm>
                  <a:off x="10691150" y="542559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2" name="Freeform 53"/>
                <p:cNvSpPr>
                  <a:spLocks/>
                </p:cNvSpPr>
                <p:nvPr/>
              </p:nvSpPr>
              <p:spPr bwMode="auto">
                <a:xfrm>
                  <a:off x="10691150" y="55295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3" name="Oval 54"/>
                <p:cNvSpPr>
                  <a:spLocks noChangeArrowheads="1"/>
                </p:cNvSpPr>
                <p:nvPr/>
              </p:nvSpPr>
              <p:spPr bwMode="auto">
                <a:xfrm>
                  <a:off x="10961967" y="512817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4" name="Oval 55"/>
                <p:cNvSpPr>
                  <a:spLocks noChangeArrowheads="1"/>
                </p:cNvSpPr>
                <p:nvPr/>
              </p:nvSpPr>
              <p:spPr bwMode="auto">
                <a:xfrm>
                  <a:off x="10961967" y="5233360"/>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5" name="Oval 56"/>
                <p:cNvSpPr>
                  <a:spLocks noChangeArrowheads="1"/>
                </p:cNvSpPr>
                <p:nvPr/>
              </p:nvSpPr>
              <p:spPr bwMode="auto">
                <a:xfrm>
                  <a:off x="10961967" y="5333708"/>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6" name="Oval 57"/>
                <p:cNvSpPr>
                  <a:spLocks noChangeArrowheads="1"/>
                </p:cNvSpPr>
                <p:nvPr/>
              </p:nvSpPr>
              <p:spPr bwMode="auto">
                <a:xfrm>
                  <a:off x="10961967" y="5438891"/>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3" name="Oval 58"/>
                <p:cNvSpPr>
                  <a:spLocks noChangeArrowheads="1"/>
                </p:cNvSpPr>
                <p:nvPr/>
              </p:nvSpPr>
              <p:spPr bwMode="auto">
                <a:xfrm>
                  <a:off x="10961967" y="55428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4" name="Freeform 63"/>
                <p:cNvSpPr>
                  <a:spLocks/>
                </p:cNvSpPr>
                <p:nvPr/>
              </p:nvSpPr>
              <p:spPr bwMode="auto">
                <a:xfrm>
                  <a:off x="9979044" y="5373605"/>
                  <a:ext cx="419525" cy="263564"/>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5" name="Freeform 64"/>
                <p:cNvSpPr>
                  <a:spLocks noEditPoints="1"/>
                </p:cNvSpPr>
                <p:nvPr/>
              </p:nvSpPr>
              <p:spPr bwMode="auto">
                <a:xfrm>
                  <a:off x="9881115" y="5360306"/>
                  <a:ext cx="615384" cy="330059"/>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19" name="Rectangle 65"/>
              <p:cNvSpPr>
                <a:spLocks noChangeArrowheads="1"/>
              </p:cNvSpPr>
              <p:nvPr/>
            </p:nvSpPr>
            <p:spPr bwMode="auto">
              <a:xfrm>
                <a:off x="9587326" y="5690365"/>
                <a:ext cx="1632160" cy="5440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99" name="Group 198"/>
          <p:cNvGrpSpPr/>
          <p:nvPr/>
        </p:nvGrpSpPr>
        <p:grpSpPr>
          <a:xfrm>
            <a:off x="8780304" y="2023103"/>
            <a:ext cx="2066841" cy="1342250"/>
            <a:chOff x="9527229" y="2432570"/>
            <a:chExt cx="1367093" cy="887819"/>
          </a:xfrm>
          <a:solidFill>
            <a:schemeClr val="accent2">
              <a:lumMod val="75000"/>
            </a:schemeClr>
          </a:solidFill>
        </p:grpSpPr>
        <p:sp>
          <p:nvSpPr>
            <p:cNvPr id="203" name="Freeform 95"/>
            <p:cNvSpPr>
              <a:spLocks/>
            </p:cNvSpPr>
            <p:nvPr/>
          </p:nvSpPr>
          <p:spPr bwMode="auto">
            <a:xfrm flipH="1">
              <a:off x="9527229" y="2432570"/>
              <a:ext cx="1367093" cy="88781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kern="0">
                <a:solidFill>
                  <a:srgbClr val="505050"/>
                </a:solidFill>
              </a:endParaRPr>
            </a:p>
          </p:txBody>
        </p:sp>
        <p:sp>
          <p:nvSpPr>
            <p:cNvPr id="204" name="Rectangle 54"/>
            <p:cNvSpPr/>
            <p:nvPr/>
          </p:nvSpPr>
          <p:spPr bwMode="auto">
            <a:xfrm>
              <a:off x="9913577" y="2763196"/>
              <a:ext cx="690196" cy="40972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pPr>
              <a:r>
                <a:rPr lang="en-US" sz="1400" b="1" kern="0" dirty="0">
                  <a:solidFill>
                    <a:schemeClr val="bg1"/>
                  </a:solidFill>
                  <a:ea typeface="Segoe UI" pitchFamily="34" charset="0"/>
                  <a:cs typeface="Segoe UI" pitchFamily="34" charset="0"/>
                </a:rPr>
                <a:t>North Europe</a:t>
              </a:r>
            </a:p>
          </p:txBody>
        </p:sp>
        <p:sp>
          <p:nvSpPr>
            <p:cNvPr id="206" name="Freeform 92"/>
            <p:cNvSpPr>
              <a:spLocks noEditPoints="1"/>
            </p:cNvSpPr>
            <p:nvPr/>
          </p:nvSpPr>
          <p:spPr bwMode="black">
            <a:xfrm>
              <a:off x="9809599" y="2876480"/>
              <a:ext cx="140896" cy="18315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grpFill/>
            <a:ln>
              <a:noFill/>
            </a:ln>
            <a:extLst/>
          </p:spPr>
          <p:txBody>
            <a:bodyPr vert="horz" wrap="square" lIns="93260" tIns="46630" rIns="93260" bIns="46630" numCol="1" anchor="t" anchorCtr="0" compatLnSpc="1">
              <a:prstTxWarp prst="textNoShape">
                <a:avLst/>
              </a:prstTxWarp>
            </a:bodyPr>
            <a:lstStyle/>
            <a:p>
              <a:endParaRPr lang="en-US" sz="2400"/>
            </a:p>
          </p:txBody>
        </p:sp>
      </p:grpSp>
      <p:grpSp>
        <p:nvGrpSpPr>
          <p:cNvPr id="207" name="Group 206"/>
          <p:cNvGrpSpPr/>
          <p:nvPr/>
        </p:nvGrpSpPr>
        <p:grpSpPr>
          <a:xfrm>
            <a:off x="5956566" y="1707873"/>
            <a:ext cx="2123442" cy="1379008"/>
            <a:chOff x="7848780" y="2543659"/>
            <a:chExt cx="1367093" cy="887819"/>
          </a:xfrm>
        </p:grpSpPr>
        <p:sp>
          <p:nvSpPr>
            <p:cNvPr id="208" name="Freeform 95"/>
            <p:cNvSpPr>
              <a:spLocks/>
            </p:cNvSpPr>
            <p:nvPr/>
          </p:nvSpPr>
          <p:spPr bwMode="auto">
            <a:xfrm flipH="1">
              <a:off x="7848780" y="2543659"/>
              <a:ext cx="1367093" cy="88781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2800" kern="0">
                <a:solidFill>
                  <a:srgbClr val="505050"/>
                </a:solidFill>
              </a:endParaRPr>
            </a:p>
          </p:txBody>
        </p:sp>
        <p:sp>
          <p:nvSpPr>
            <p:cNvPr id="209" name="Rectangle 54"/>
            <p:cNvSpPr/>
            <p:nvPr/>
          </p:nvSpPr>
          <p:spPr bwMode="auto">
            <a:xfrm>
              <a:off x="8223112" y="2840132"/>
              <a:ext cx="690196" cy="40972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pPr>
              <a:r>
                <a:rPr lang="en-US" sz="1400" b="1" kern="0" dirty="0">
                  <a:solidFill>
                    <a:schemeClr val="bg1"/>
                  </a:solidFill>
                  <a:ea typeface="Segoe UI" pitchFamily="34" charset="0"/>
                  <a:cs typeface="Segoe UI" pitchFamily="34" charset="0"/>
                </a:rPr>
                <a:t>US West</a:t>
              </a:r>
            </a:p>
          </p:txBody>
        </p:sp>
        <p:sp>
          <p:nvSpPr>
            <p:cNvPr id="210" name="Freeform 92"/>
            <p:cNvSpPr>
              <a:spLocks noEditPoints="1"/>
            </p:cNvSpPr>
            <p:nvPr/>
          </p:nvSpPr>
          <p:spPr bwMode="black">
            <a:xfrm>
              <a:off x="8147171" y="2938582"/>
              <a:ext cx="140896" cy="18315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endParaRPr lang="en-US" sz="2400"/>
            </a:p>
          </p:txBody>
        </p:sp>
      </p:grpSp>
      <p:sp>
        <p:nvSpPr>
          <p:cNvPr id="211" name="TextBox 210"/>
          <p:cNvSpPr txBox="1"/>
          <p:nvPr/>
        </p:nvSpPr>
        <p:spPr>
          <a:xfrm>
            <a:off x="6483136" y="6556833"/>
            <a:ext cx="1348831" cy="307777"/>
          </a:xfrm>
          <a:prstGeom prst="rect">
            <a:avLst/>
          </a:prstGeom>
          <a:noFill/>
        </p:spPr>
        <p:txBody>
          <a:bodyPr wrap="none" rtlCol="0">
            <a:spAutoFit/>
          </a:bodyPr>
          <a:lstStyle/>
          <a:p>
            <a:r>
              <a:rPr lang="en-US" sz="1400" dirty="0">
                <a:solidFill>
                  <a:schemeClr val="bg1"/>
                </a:solidFill>
              </a:rPr>
              <a:t>North America</a:t>
            </a:r>
          </a:p>
        </p:txBody>
      </p:sp>
      <p:sp>
        <p:nvSpPr>
          <p:cNvPr id="212" name="TextBox 211"/>
          <p:cNvSpPr txBox="1"/>
          <p:nvPr/>
        </p:nvSpPr>
        <p:spPr>
          <a:xfrm>
            <a:off x="9153841" y="6542424"/>
            <a:ext cx="743345" cy="307777"/>
          </a:xfrm>
          <a:prstGeom prst="rect">
            <a:avLst/>
          </a:prstGeom>
          <a:noFill/>
        </p:spPr>
        <p:txBody>
          <a:bodyPr wrap="none" rtlCol="0">
            <a:spAutoFit/>
          </a:bodyPr>
          <a:lstStyle/>
          <a:p>
            <a:r>
              <a:rPr lang="en-US" sz="1400" dirty="0">
                <a:solidFill>
                  <a:schemeClr val="bg1"/>
                </a:solidFill>
              </a:rPr>
              <a:t>Europe</a:t>
            </a:r>
          </a:p>
        </p:txBody>
      </p:sp>
    </p:spTree>
    <p:extLst>
      <p:ext uri="{BB962C8B-B14F-4D97-AF65-F5344CB8AC3E}">
        <p14:creationId xmlns:p14="http://schemas.microsoft.com/office/powerpoint/2010/main" val="2899417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anim calcmode="lin" valueType="num">
                                      <p:cBhvr>
                                        <p:cTn id="8" dur="500" fill="hold"/>
                                        <p:tgtEl>
                                          <p:spTgt spid="81"/>
                                        </p:tgtEl>
                                        <p:attrNameLst>
                                          <p:attrName>ppt_x</p:attrName>
                                        </p:attrNameLst>
                                      </p:cBhvr>
                                      <p:tavLst>
                                        <p:tav tm="0">
                                          <p:val>
                                            <p:strVal val="#ppt_x"/>
                                          </p:val>
                                        </p:tav>
                                        <p:tav tm="100000">
                                          <p:val>
                                            <p:strVal val="#ppt_x"/>
                                          </p:val>
                                        </p:tav>
                                      </p:tavLst>
                                    </p:anim>
                                    <p:anim calcmode="lin" valueType="num">
                                      <p:cBhvr>
                                        <p:cTn id="9" dur="500" fill="hold"/>
                                        <p:tgtEl>
                                          <p:spTgt spid="8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anim calcmode="lin" valueType="num">
                                      <p:cBhvr>
                                        <p:cTn id="13" dur="500" fill="hold"/>
                                        <p:tgtEl>
                                          <p:spTgt spid="109"/>
                                        </p:tgtEl>
                                        <p:attrNameLst>
                                          <p:attrName>ppt_x</p:attrName>
                                        </p:attrNameLst>
                                      </p:cBhvr>
                                      <p:tavLst>
                                        <p:tav tm="0">
                                          <p:val>
                                            <p:strVal val="#ppt_x"/>
                                          </p:val>
                                        </p:tav>
                                        <p:tav tm="100000">
                                          <p:val>
                                            <p:strVal val="#ppt_x"/>
                                          </p:val>
                                        </p:tav>
                                      </p:tavLst>
                                    </p:anim>
                                    <p:anim calcmode="lin" valueType="num">
                                      <p:cBhvr>
                                        <p:cTn id="14" dur="500" fill="hold"/>
                                        <p:tgtEl>
                                          <p:spTgt spid="109"/>
                                        </p:tgtEl>
                                        <p:attrNameLst>
                                          <p:attrName>ppt_y</p:attrName>
                                        </p:attrNameLst>
                                      </p:cBhvr>
                                      <p:tavLst>
                                        <p:tav tm="0">
                                          <p:val>
                                            <p:strVal val="#ppt_y+.1"/>
                                          </p:val>
                                        </p:tav>
                                        <p:tav tm="100000">
                                          <p:val>
                                            <p:strVal val="#ppt_y"/>
                                          </p:val>
                                        </p:tav>
                                      </p:tavLst>
                                    </p:anim>
                                  </p:childTnLst>
                                </p:cTn>
                              </p:par>
                              <p:par>
                                <p:cTn id="15" presetID="22" presetClass="entr" presetSubtype="4" fill="hold" grpId="0" nodeType="withEffect">
                                  <p:stCondLst>
                                    <p:cond delay="250"/>
                                  </p:stCondLst>
                                  <p:childTnLst>
                                    <p:set>
                                      <p:cBhvr>
                                        <p:cTn id="16" dur="1" fill="hold">
                                          <p:stCondLst>
                                            <p:cond delay="0"/>
                                          </p:stCondLst>
                                        </p:cTn>
                                        <p:tgtEl>
                                          <p:spTgt spid="77"/>
                                        </p:tgtEl>
                                        <p:attrNameLst>
                                          <p:attrName>style.visibility</p:attrName>
                                        </p:attrNameLst>
                                      </p:cBhvr>
                                      <p:to>
                                        <p:strVal val="visible"/>
                                      </p:to>
                                    </p:set>
                                    <p:animEffect transition="in" filter="wipe(down)">
                                      <p:cBhvr>
                                        <p:cTn id="17" dur="500"/>
                                        <p:tgtEl>
                                          <p:spTgt spid="77"/>
                                        </p:tgtEl>
                                      </p:cBhvr>
                                    </p:animEffect>
                                  </p:childTnLst>
                                </p:cTn>
                              </p:par>
                              <p:par>
                                <p:cTn id="18" presetID="22" presetClass="entr" presetSubtype="4" fill="hold" grpId="0" nodeType="withEffect">
                                  <p:stCondLst>
                                    <p:cond delay="250"/>
                                  </p:stCondLst>
                                  <p:childTnLst>
                                    <p:set>
                                      <p:cBhvr>
                                        <p:cTn id="19" dur="1" fill="hold">
                                          <p:stCondLst>
                                            <p:cond delay="0"/>
                                          </p:stCondLst>
                                        </p:cTn>
                                        <p:tgtEl>
                                          <p:spTgt spid="80"/>
                                        </p:tgtEl>
                                        <p:attrNameLst>
                                          <p:attrName>style.visibility</p:attrName>
                                        </p:attrNameLst>
                                      </p:cBhvr>
                                      <p:to>
                                        <p:strVal val="visible"/>
                                      </p:to>
                                    </p:set>
                                    <p:animEffect transition="in" filter="wipe(down)">
                                      <p:cBhvr>
                                        <p:cTn id="20" dur="500"/>
                                        <p:tgtEl>
                                          <p:spTgt spid="80"/>
                                        </p:tgtEl>
                                      </p:cBhvr>
                                    </p:animEffect>
                                  </p:childTnLst>
                                </p:cTn>
                              </p:par>
                              <p:par>
                                <p:cTn id="21" presetID="22" presetClass="entr" presetSubtype="4" fill="hold" grpId="0" nodeType="withEffect">
                                  <p:stCondLst>
                                    <p:cond delay="250"/>
                                  </p:stCondLst>
                                  <p:childTnLst>
                                    <p:set>
                                      <p:cBhvr>
                                        <p:cTn id="22" dur="1" fill="hold">
                                          <p:stCondLst>
                                            <p:cond delay="0"/>
                                          </p:stCondLst>
                                        </p:cTn>
                                        <p:tgtEl>
                                          <p:spTgt spid="78"/>
                                        </p:tgtEl>
                                        <p:attrNameLst>
                                          <p:attrName>style.visibility</p:attrName>
                                        </p:attrNameLst>
                                      </p:cBhvr>
                                      <p:to>
                                        <p:strVal val="visible"/>
                                      </p:to>
                                    </p:set>
                                    <p:animEffect transition="in" filter="wipe(down)">
                                      <p:cBhvr>
                                        <p:cTn id="23" dur="500"/>
                                        <p:tgtEl>
                                          <p:spTgt spid="78"/>
                                        </p:tgtEl>
                                      </p:cBhvr>
                                    </p:animEffect>
                                  </p:childTnLst>
                                </p:cTn>
                              </p:par>
                              <p:par>
                                <p:cTn id="24" presetID="22" presetClass="entr" presetSubtype="4" fill="hold" grpId="0" nodeType="withEffect">
                                  <p:stCondLst>
                                    <p:cond delay="250"/>
                                  </p:stCondLst>
                                  <p:childTnLst>
                                    <p:set>
                                      <p:cBhvr>
                                        <p:cTn id="25" dur="1" fill="hold">
                                          <p:stCondLst>
                                            <p:cond delay="0"/>
                                          </p:stCondLst>
                                        </p:cTn>
                                        <p:tgtEl>
                                          <p:spTgt spid="79"/>
                                        </p:tgtEl>
                                        <p:attrNameLst>
                                          <p:attrName>style.visibility</p:attrName>
                                        </p:attrNameLst>
                                      </p:cBhvr>
                                      <p:to>
                                        <p:strVal val="visible"/>
                                      </p:to>
                                    </p:set>
                                    <p:animEffect transition="in" filter="wipe(down)">
                                      <p:cBhvr>
                                        <p:cTn id="26" dur="500"/>
                                        <p:tgtEl>
                                          <p:spTgt spid="79"/>
                                        </p:tgtEl>
                                      </p:cBhvr>
                                    </p:animEffect>
                                  </p:childTnLst>
                                </p:cTn>
                              </p:par>
                              <p:par>
                                <p:cTn id="27" presetID="22" presetClass="entr" presetSubtype="4" fill="hold" grpId="0" nodeType="withEffect">
                                  <p:stCondLst>
                                    <p:cond delay="250"/>
                                  </p:stCondLst>
                                  <p:childTnLst>
                                    <p:set>
                                      <p:cBhvr>
                                        <p:cTn id="28" dur="1" fill="hold">
                                          <p:stCondLst>
                                            <p:cond delay="0"/>
                                          </p:stCondLst>
                                        </p:cTn>
                                        <p:tgtEl>
                                          <p:spTgt spid="76"/>
                                        </p:tgtEl>
                                        <p:attrNameLst>
                                          <p:attrName>style.visibility</p:attrName>
                                        </p:attrNameLst>
                                      </p:cBhvr>
                                      <p:to>
                                        <p:strVal val="visible"/>
                                      </p:to>
                                    </p:set>
                                    <p:animEffect transition="in" filter="wipe(down)">
                                      <p:cBhvr>
                                        <p:cTn id="29"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8" grpId="0" animBg="1"/>
      <p:bldP spid="79" grpId="0" animBg="1"/>
      <p:bldP spid="8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dirty="0"/>
              <a:t>Azure Networking</a:t>
            </a:r>
          </a:p>
        </p:txBody>
      </p:sp>
      <p:sp>
        <p:nvSpPr>
          <p:cNvPr id="3" name="Text Placeholder 2"/>
          <p:cNvSpPr>
            <a:spLocks noGrp="1"/>
          </p:cNvSpPr>
          <p:nvPr>
            <p:ph type="body" sz="quarter" idx="10"/>
          </p:nvPr>
        </p:nvSpPr>
        <p:spPr/>
        <p:txBody>
          <a:bodyPr/>
          <a:lstStyle/>
          <a:p>
            <a:endParaRPr lang="en-US" sz="2800" dirty="0"/>
          </a:p>
        </p:txBody>
      </p:sp>
    </p:spTree>
    <p:extLst>
      <p:ext uri="{BB962C8B-B14F-4D97-AF65-F5344CB8AC3E}">
        <p14:creationId xmlns:p14="http://schemas.microsoft.com/office/powerpoint/2010/main" val="466234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Virtual </a:t>
            </a:r>
            <a:r>
              <a:rPr lang="en-US" altLang="zh-CN" dirty="0"/>
              <a:t>Networks</a:t>
            </a:r>
            <a:endParaRPr lang="en-US" dirty="0"/>
          </a:p>
        </p:txBody>
      </p:sp>
    </p:spTree>
    <p:extLst>
      <p:ext uri="{BB962C8B-B14F-4D97-AF65-F5344CB8AC3E}">
        <p14:creationId xmlns:p14="http://schemas.microsoft.com/office/powerpoint/2010/main" val="2580163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50632" y="2070511"/>
            <a:ext cx="2848714" cy="917575"/>
          </a:xfrm>
          <a:prstGeom prst="rect">
            <a:avLst/>
          </a:prstGeom>
        </p:spPr>
        <p:txBody>
          <a:bodyPr>
            <a:normAutofit fontScale="90000"/>
          </a:bodyPr>
          <a:lstStyle/>
          <a:p>
            <a:r>
              <a:rPr lang="en-US" dirty="0"/>
              <a:t>Azure </a:t>
            </a:r>
            <a:r>
              <a:rPr lang="en-US" altLang="zh-CN" dirty="0"/>
              <a:t>Virtual Networks</a:t>
            </a:r>
            <a:endParaRPr lang="en-US" dirty="0"/>
          </a:p>
        </p:txBody>
      </p:sp>
      <p:sp>
        <p:nvSpPr>
          <p:cNvPr id="6" name="Subtitle 5"/>
          <p:cNvSpPr>
            <a:spLocks noGrp="1"/>
          </p:cNvSpPr>
          <p:nvPr>
            <p:ph sz="quarter" idx="10"/>
          </p:nvPr>
        </p:nvSpPr>
        <p:spPr>
          <a:prstGeom prst="rect">
            <a:avLst/>
          </a:prstGeom>
        </p:spPr>
        <p:txBody>
          <a:bodyPr anchor="ctr">
            <a:noAutofit/>
          </a:bodyPr>
          <a:lstStyle/>
          <a:p>
            <a:pPr marL="571500" indent="-571500">
              <a:lnSpc>
                <a:spcPct val="250000"/>
              </a:lnSpc>
              <a:buClr>
                <a:srgbClr val="92D050"/>
              </a:buClr>
              <a:buFont typeface="Wingdings" panose="05000000000000000000" pitchFamily="2" charset="2"/>
              <a:buChar char="à"/>
            </a:pPr>
            <a:r>
              <a:rPr lang="en-US" altLang="zh-CN" sz="3200" dirty="0">
                <a:sym typeface="Wingdings" panose="05000000000000000000" pitchFamily="2" charset="2"/>
              </a:rPr>
              <a:t>A protected private virtual network in cloud</a:t>
            </a:r>
            <a:endParaRPr lang="en-US" sz="3200" dirty="0"/>
          </a:p>
          <a:p>
            <a:pPr marL="571500" indent="-571500">
              <a:lnSpc>
                <a:spcPct val="250000"/>
              </a:lnSpc>
              <a:buClr>
                <a:srgbClr val="92D050"/>
              </a:buClr>
              <a:buFont typeface="Wingdings" panose="05000000000000000000" pitchFamily="2" charset="2"/>
              <a:buChar char="à"/>
            </a:pPr>
            <a:r>
              <a:rPr lang="en-US" sz="3200" dirty="0">
                <a:sym typeface="Wingdings" panose="05000000000000000000" pitchFamily="2" charset="2"/>
              </a:rPr>
              <a:t>Extend enterprise networks into Azure</a:t>
            </a:r>
            <a:endParaRPr lang="en-US" sz="3200" dirty="0"/>
          </a:p>
          <a:p>
            <a:pPr marL="571500" indent="-571500">
              <a:lnSpc>
                <a:spcPct val="250000"/>
              </a:lnSpc>
              <a:buClr>
                <a:srgbClr val="92D050"/>
              </a:buClr>
              <a:buFont typeface="Wingdings" panose="05000000000000000000" pitchFamily="2" charset="2"/>
              <a:buChar char="à"/>
            </a:pPr>
            <a:r>
              <a:rPr lang="en-US" sz="3200" dirty="0">
                <a:sym typeface="Wingdings" panose="05000000000000000000" pitchFamily="2" charset="2"/>
              </a:rPr>
              <a:t>Cross-premises connectivity</a:t>
            </a:r>
          </a:p>
        </p:txBody>
      </p:sp>
    </p:spTree>
    <p:extLst>
      <p:ext uri="{BB962C8B-B14F-4D97-AF65-F5344CB8AC3E}">
        <p14:creationId xmlns:p14="http://schemas.microsoft.com/office/powerpoint/2010/main" val="2077096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0981" y="2716214"/>
            <a:ext cx="10086517" cy="917575"/>
          </a:xfrm>
          <a:prstGeom prst="rect">
            <a:avLst/>
          </a:prstGeom>
        </p:spPr>
        <p:txBody>
          <a:bodyPr/>
          <a:lstStyle/>
          <a:p>
            <a:r>
              <a:rPr lang="en-US" dirty="0"/>
              <a:t>Demo: </a:t>
            </a:r>
            <a:r>
              <a:rPr lang="en-US" altLang="zh-CN" dirty="0"/>
              <a:t>Create a Virtual Network</a:t>
            </a:r>
            <a:endParaRPr lang="en-US" dirty="0"/>
          </a:p>
        </p:txBody>
      </p:sp>
    </p:spTree>
    <p:extLst>
      <p:ext uri="{BB962C8B-B14F-4D97-AF65-F5344CB8AC3E}">
        <p14:creationId xmlns:p14="http://schemas.microsoft.com/office/powerpoint/2010/main" val="389245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3280" y="500034"/>
            <a:ext cx="8772126" cy="917575"/>
          </a:xfrm>
          <a:prstGeom prst="rect">
            <a:avLst/>
          </a:prstGeom>
        </p:spPr>
        <p:txBody>
          <a:bodyPr/>
          <a:lstStyle/>
          <a:p>
            <a:r>
              <a:rPr lang="en-US" dirty="0"/>
              <a:t>Virtual Network Scenarios</a:t>
            </a:r>
          </a:p>
        </p:txBody>
      </p:sp>
      <p:sp>
        <p:nvSpPr>
          <p:cNvPr id="3" name="Content Placeholder 2"/>
          <p:cNvSpPr>
            <a:spLocks noGrp="1"/>
          </p:cNvSpPr>
          <p:nvPr>
            <p:ph sz="quarter" idx="10"/>
          </p:nvPr>
        </p:nvSpPr>
        <p:spPr>
          <a:xfrm>
            <a:off x="598120" y="1665212"/>
            <a:ext cx="10923320" cy="4343400"/>
          </a:xfrm>
          <a:prstGeom prst="rect">
            <a:avLst/>
          </a:prstGeom>
        </p:spPr>
        <p:txBody>
          <a:bodyPr>
            <a:noAutofit/>
          </a:bodyPr>
          <a:lstStyle/>
          <a:p>
            <a:r>
              <a:rPr lang="en-US" sz="2800" dirty="0"/>
              <a:t>Hybrid Public/Private Cloud</a:t>
            </a:r>
          </a:p>
          <a:p>
            <a:pPr marL="457200" lvl="1" indent="0">
              <a:buNone/>
            </a:pPr>
            <a:r>
              <a:rPr lang="en-US" dirty="0"/>
              <a:t>Enterprise app in Microsoft Azure</a:t>
            </a:r>
            <a:r>
              <a:rPr lang="en-US" altLang="zh-CN" dirty="0"/>
              <a:t> requiring connectivity to </a:t>
            </a:r>
            <a:r>
              <a:rPr lang="en-US" altLang="zh-CN" dirty="0" err="1"/>
              <a:t>on-premise</a:t>
            </a:r>
            <a:r>
              <a:rPr lang="en-US" altLang="zh-CN" dirty="0"/>
              <a:t> resources</a:t>
            </a:r>
            <a:endParaRPr lang="en-US" dirty="0"/>
          </a:p>
          <a:p>
            <a:r>
              <a:rPr lang="en-US" sz="2800" dirty="0"/>
              <a:t>Enterprise Identity and Access Control</a:t>
            </a:r>
          </a:p>
          <a:p>
            <a:pPr marL="457200" lvl="1" indent="0">
              <a:buNone/>
            </a:pPr>
            <a:r>
              <a:rPr lang="en-US" dirty="0"/>
              <a:t>Manage identity and access control with on-premises resources (on-premises Active Directory)</a:t>
            </a:r>
          </a:p>
          <a:p>
            <a:r>
              <a:rPr lang="en-US" sz="2800" dirty="0"/>
              <a:t>Monitoring and Management</a:t>
            </a:r>
          </a:p>
          <a:p>
            <a:pPr marL="457200" lvl="1" indent="0">
              <a:buNone/>
            </a:pPr>
            <a:r>
              <a:rPr lang="en-US" dirty="0"/>
              <a:t>Remote monitoring and trouble-shooting of resources running in Azure</a:t>
            </a:r>
          </a:p>
          <a:p>
            <a:r>
              <a:rPr lang="en-US" sz="2800" dirty="0"/>
              <a:t>Advanced Connectivity Requirements</a:t>
            </a:r>
          </a:p>
          <a:p>
            <a:pPr marL="457200" lvl="1" indent="0">
              <a:buNone/>
            </a:pPr>
            <a:r>
              <a:rPr lang="en-US" dirty="0"/>
              <a:t>Cloud deployments requiring IP addresses and direct connectivity across services</a:t>
            </a:r>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spTree>
    <p:extLst>
      <p:ext uri="{BB962C8B-B14F-4D97-AF65-F5344CB8AC3E}">
        <p14:creationId xmlns:p14="http://schemas.microsoft.com/office/powerpoint/2010/main" val="253527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Cross-premises Connectivity</a:t>
            </a:r>
          </a:p>
        </p:txBody>
      </p:sp>
      <p:sp>
        <p:nvSpPr>
          <p:cNvPr id="3" name="Content Placeholder 2"/>
          <p:cNvSpPr>
            <a:spLocks noGrp="1"/>
          </p:cNvSpPr>
          <p:nvPr>
            <p:ph sz="quarter" idx="10"/>
          </p:nvPr>
        </p:nvSpPr>
        <p:spPr>
          <a:xfrm>
            <a:off x="274391" y="1620252"/>
            <a:ext cx="11614318" cy="5005295"/>
          </a:xfrm>
          <a:prstGeom prst="rect">
            <a:avLst/>
          </a:prstGeom>
        </p:spPr>
        <p:txBody>
          <a:bodyPr>
            <a:noAutofit/>
          </a:bodyPr>
          <a:lstStyle/>
          <a:p>
            <a:r>
              <a:rPr lang="en-US" sz="3200" dirty="0"/>
              <a:t>Site-to</a:t>
            </a:r>
            <a:r>
              <a:rPr lang="en-US" altLang="zh-CN" sz="3200" dirty="0"/>
              <a:t>-site</a:t>
            </a:r>
          </a:p>
          <a:p>
            <a:pPr marL="457200" lvl="1" indent="0">
              <a:buNone/>
            </a:pPr>
            <a:r>
              <a:rPr lang="en-US" altLang="zh-CN" sz="2000" dirty="0"/>
              <a:t>Create a secure connection between your on-premises site and your virtual network</a:t>
            </a:r>
          </a:p>
          <a:p>
            <a:pPr marL="457200" lvl="1" indent="0">
              <a:buNone/>
            </a:pPr>
            <a:endParaRPr lang="en-US" altLang="zh-CN" sz="2000" dirty="0"/>
          </a:p>
          <a:p>
            <a:r>
              <a:rPr lang="en-US" altLang="zh-CN" sz="3200" dirty="0"/>
              <a:t>Point-to-site</a:t>
            </a:r>
          </a:p>
          <a:p>
            <a:pPr marL="457200" lvl="1" indent="0">
              <a:buNone/>
            </a:pPr>
            <a:r>
              <a:rPr lang="en-US" altLang="zh-CN" sz="2000" dirty="0"/>
              <a:t>Create a secure connection via VPN to your virtual network</a:t>
            </a:r>
          </a:p>
          <a:p>
            <a:pPr marL="457200" lvl="1" indent="0">
              <a:buNone/>
            </a:pPr>
            <a:endParaRPr lang="en-US" altLang="zh-CN" sz="2000" dirty="0"/>
          </a:p>
          <a:p>
            <a:r>
              <a:rPr lang="en-US" altLang="zh-CN" sz="3200" dirty="0"/>
              <a:t>ExpressRoute</a:t>
            </a:r>
            <a:r>
              <a:rPr lang="en-US" altLang="zh-CN" sz="3200" baseline="30000" dirty="0"/>
              <a:t>TM</a:t>
            </a:r>
          </a:p>
          <a:p>
            <a:pPr marL="457200" lvl="1" indent="0">
              <a:buNone/>
            </a:pPr>
            <a:br>
              <a:rPr lang="en-US" altLang="zh-CN" sz="2800" baseline="30000" dirty="0"/>
            </a:br>
            <a:r>
              <a:rPr lang="en-US" altLang="zh-CN" sz="2800" baseline="30000" dirty="0"/>
              <a:t>Create a private connection between Azure </a:t>
            </a:r>
            <a:br>
              <a:rPr lang="en-US" altLang="zh-CN" sz="2800" baseline="30000" dirty="0"/>
            </a:br>
            <a:r>
              <a:rPr lang="en-US" altLang="zh-CN" sz="2800" baseline="30000" dirty="0"/>
              <a:t>data centers and infrastructures on </a:t>
            </a:r>
            <a:br>
              <a:rPr lang="en-US" altLang="zh-CN" sz="2800" baseline="30000" dirty="0"/>
            </a:br>
            <a:r>
              <a:rPr lang="en-US" altLang="zh-CN" sz="2800" baseline="30000" dirty="0"/>
              <a:t>your premises or in a co-location environment.</a:t>
            </a:r>
          </a:p>
          <a:p>
            <a:pPr lvl="2"/>
            <a:r>
              <a:rPr lang="en-US" altLang="zh-CN" sz="2400" baseline="30000" dirty="0"/>
              <a:t>Connect at an </a:t>
            </a:r>
            <a:r>
              <a:rPr lang="en-US" altLang="zh-CN" sz="2400" baseline="30000" dirty="0" err="1"/>
              <a:t>ExpressRoute</a:t>
            </a:r>
            <a:r>
              <a:rPr lang="en-US" altLang="zh-CN" sz="2400" baseline="30000" dirty="0"/>
              <a:t> location (Exchange Provider facility)</a:t>
            </a:r>
          </a:p>
          <a:p>
            <a:pPr lvl="2"/>
            <a:r>
              <a:rPr lang="en-US" altLang="zh-CN" sz="2400" baseline="30000" dirty="0"/>
              <a:t>Direct connect via a Network Service Provider</a:t>
            </a:r>
          </a:p>
          <a:p>
            <a:pPr lvl="1"/>
            <a:endParaRPr lang="en-US" altLang="zh-CN" sz="2400" baseline="30000" dirty="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grpSp>
        <p:nvGrpSpPr>
          <p:cNvPr id="6" name="Group 5"/>
          <p:cNvGrpSpPr/>
          <p:nvPr/>
        </p:nvGrpSpPr>
        <p:grpSpPr>
          <a:xfrm>
            <a:off x="6538750" y="3995760"/>
            <a:ext cx="4911570" cy="1571921"/>
            <a:chOff x="6810148" y="4977493"/>
            <a:chExt cx="4214130" cy="1295615"/>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0148" y="4977493"/>
              <a:ext cx="495300" cy="4953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4458" y="5025118"/>
              <a:ext cx="933450" cy="44767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6918" y="5065993"/>
              <a:ext cx="885825" cy="428625"/>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1753" y="5096555"/>
              <a:ext cx="1152525" cy="30480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8168" y="5796858"/>
              <a:ext cx="1428750" cy="476250"/>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09753" y="5796858"/>
              <a:ext cx="762000" cy="419100"/>
            </a:xfrm>
            <a:prstGeom prst="rect">
              <a:avLst/>
            </a:prstGeom>
          </p:spPr>
        </p:pic>
      </p:grpSp>
    </p:spTree>
    <p:extLst>
      <p:ext uri="{BB962C8B-B14F-4D97-AF65-F5344CB8AC3E}">
        <p14:creationId xmlns:p14="http://schemas.microsoft.com/office/powerpoint/2010/main" val="5208836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5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500" decel="50000" fill="hold">
                                          <p:stCondLst>
                                            <p:cond delay="0"/>
                                          </p:stCondLst>
                                        </p:cTn>
                                        <p:tgtEl>
                                          <p:spTgt spid="6"/>
                                        </p:tgtEl>
                                        <p:attrNameLst>
                                          <p:attrName>ppt_x</p:attrName>
                                          <p:attrName>ppt_y</p:attrName>
                                        </p:attrNameLst>
                                      </p:cBhvr>
                                    </p:animMotion>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err="1"/>
              <a:t>Vnet</a:t>
            </a:r>
            <a:r>
              <a:rPr lang="en-US" dirty="0"/>
              <a:t>-to-</a:t>
            </a:r>
            <a:r>
              <a:rPr lang="en-US" dirty="0" err="1"/>
              <a:t>Vnet</a:t>
            </a:r>
            <a:r>
              <a:rPr lang="en-US" dirty="0"/>
              <a:t> Peering</a:t>
            </a:r>
          </a:p>
        </p:txBody>
      </p:sp>
      <p:sp>
        <p:nvSpPr>
          <p:cNvPr id="3" name="Content Placeholder 2"/>
          <p:cNvSpPr>
            <a:spLocks noGrp="1"/>
          </p:cNvSpPr>
          <p:nvPr>
            <p:ph sz="quarter" idx="10"/>
          </p:nvPr>
        </p:nvSpPr>
        <p:spPr>
          <a:xfrm>
            <a:off x="274391" y="1620252"/>
            <a:ext cx="11614318" cy="5005295"/>
          </a:xfrm>
          <a:prstGeom prst="rect">
            <a:avLst/>
          </a:prstGeom>
        </p:spPr>
        <p:txBody>
          <a:bodyPr>
            <a:noAutofit/>
          </a:bodyPr>
          <a:lstStyle/>
          <a:p>
            <a:r>
              <a:rPr lang="en-US" altLang="zh-CN" sz="3200" dirty="0"/>
              <a:t>Easily connect virtual networks in the same region</a:t>
            </a:r>
            <a:br>
              <a:rPr lang="en-US" altLang="zh-CN" sz="3200" dirty="0"/>
            </a:br>
            <a:endParaRPr lang="en-US" altLang="zh-CN" sz="3200" dirty="0"/>
          </a:p>
          <a:p>
            <a:r>
              <a:rPr lang="en-US" altLang="zh-CN" sz="3200" dirty="0"/>
              <a:t>Peer multiple virtual networks, even across subscriptions</a:t>
            </a:r>
            <a:br>
              <a:rPr lang="en-US" altLang="zh-CN" sz="3200" dirty="0"/>
            </a:br>
            <a:endParaRPr lang="en-US" altLang="zh-CN" sz="3200" dirty="0"/>
          </a:p>
          <a:p>
            <a:r>
              <a:rPr lang="en-US" altLang="zh-CN" sz="3200" dirty="0"/>
              <a:t>No bandwidth throttling (connects through Azure backbone)</a:t>
            </a:r>
            <a:br>
              <a:rPr lang="en-US" altLang="zh-CN" sz="3200" dirty="0"/>
            </a:br>
            <a:endParaRPr lang="en-US" altLang="zh-CN" sz="2400" baseline="30000" dirty="0"/>
          </a:p>
          <a:p>
            <a:pPr lvl="1"/>
            <a:endParaRPr lang="en-US" altLang="zh-CN" sz="2400" baseline="30000" dirty="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spTree>
    <p:extLst>
      <p:ext uri="{BB962C8B-B14F-4D97-AF65-F5344CB8AC3E}">
        <p14:creationId xmlns:p14="http://schemas.microsoft.com/office/powerpoint/2010/main" val="2712683578"/>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loud 6"/>
          <p:cNvSpPr/>
          <p:nvPr/>
        </p:nvSpPr>
        <p:spPr bwMode="auto">
          <a:xfrm>
            <a:off x="573990" y="2770589"/>
            <a:ext cx="4844267" cy="2920206"/>
          </a:xfrm>
          <a:prstGeom prst="cloud">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r>
              <a:rPr lang="en-US" dirty="0"/>
              <a:t>Co-Existence – Gateway-to-Gateway</a:t>
            </a:r>
            <a:br>
              <a:rPr lang="en-US" dirty="0"/>
            </a:br>
            <a:endParaRPr lang="en-US" b="1"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66948" y="3045667"/>
            <a:ext cx="1369001" cy="1687373"/>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1576" y="3045667"/>
            <a:ext cx="1369001" cy="1687373"/>
          </a:xfrm>
          <a:prstGeom prst="rect">
            <a:avLst/>
          </a:prstGeom>
        </p:spPr>
      </p:pic>
      <p:sp>
        <p:nvSpPr>
          <p:cNvPr id="8" name="Rectangle 7"/>
          <p:cNvSpPr/>
          <p:nvPr/>
        </p:nvSpPr>
        <p:spPr bwMode="auto">
          <a:xfrm>
            <a:off x="1017326" y="4858014"/>
            <a:ext cx="3437247" cy="491249"/>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800" dirty="0">
                <a:solidFill>
                  <a:sysClr val="windowText" lastClr="000000"/>
                </a:solidFill>
              </a:rPr>
              <a:t>VNET in ASM</a:t>
            </a:r>
          </a:p>
        </p:txBody>
      </p:sp>
      <p:sp>
        <p:nvSpPr>
          <p:cNvPr id="9" name="Cloud 8"/>
          <p:cNvSpPr/>
          <p:nvPr/>
        </p:nvSpPr>
        <p:spPr bwMode="auto">
          <a:xfrm>
            <a:off x="7079987" y="2527239"/>
            <a:ext cx="4844267" cy="2920206"/>
          </a:xfrm>
          <a:prstGeom prst="cloud">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72944" y="2802317"/>
            <a:ext cx="1369001" cy="1687373"/>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17572" y="2802317"/>
            <a:ext cx="1369001" cy="1687373"/>
          </a:xfrm>
          <a:prstGeom prst="rect">
            <a:avLst/>
          </a:prstGeom>
        </p:spPr>
      </p:pic>
      <p:sp>
        <p:nvSpPr>
          <p:cNvPr id="12" name="Rectangle 11"/>
          <p:cNvSpPr/>
          <p:nvPr/>
        </p:nvSpPr>
        <p:spPr bwMode="auto">
          <a:xfrm>
            <a:off x="7523322" y="4614663"/>
            <a:ext cx="3437247" cy="491249"/>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800" dirty="0">
                <a:solidFill>
                  <a:sysClr val="windowText" lastClr="000000"/>
                </a:solidFill>
              </a:rPr>
              <a:t>VNET in ARM</a:t>
            </a:r>
          </a:p>
        </p:txBody>
      </p:sp>
      <p:sp>
        <p:nvSpPr>
          <p:cNvPr id="13" name="Rectangle 12"/>
          <p:cNvSpPr/>
          <p:nvPr/>
        </p:nvSpPr>
        <p:spPr bwMode="auto">
          <a:xfrm>
            <a:off x="4630199" y="3045667"/>
            <a:ext cx="788058" cy="1908254"/>
          </a:xfrm>
          <a:prstGeom prst="rect">
            <a:avLst/>
          </a:prstGeom>
          <a:solidFill>
            <a:schemeClr val="accent6">
              <a:lumMod val="25000"/>
              <a:lumOff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800">
                <a:solidFill>
                  <a:sysClr val="windowText" lastClr="000000"/>
                </a:solidFill>
              </a:rPr>
              <a:t>Gateway</a:t>
            </a:r>
            <a:endParaRPr lang="en-US" sz="2800" dirty="0">
              <a:solidFill>
                <a:sysClr val="windowText" lastClr="000000"/>
              </a:solidFill>
            </a:endParaRPr>
          </a:p>
        </p:txBody>
      </p:sp>
      <p:sp>
        <p:nvSpPr>
          <p:cNvPr id="14" name="Rectangle 13"/>
          <p:cNvSpPr/>
          <p:nvPr/>
        </p:nvSpPr>
        <p:spPr bwMode="auto">
          <a:xfrm>
            <a:off x="6863219" y="3045667"/>
            <a:ext cx="788058" cy="1908254"/>
          </a:xfrm>
          <a:prstGeom prst="rect">
            <a:avLst/>
          </a:prstGeom>
          <a:solidFill>
            <a:schemeClr val="accent6">
              <a:lumMod val="25000"/>
              <a:lumOff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800" dirty="0">
                <a:solidFill>
                  <a:sysClr val="windowText" lastClr="000000"/>
                </a:solidFill>
              </a:rPr>
              <a:t>Gateway</a:t>
            </a:r>
          </a:p>
        </p:txBody>
      </p:sp>
      <p:cxnSp>
        <p:nvCxnSpPr>
          <p:cNvPr id="16" name="Straight Arrow Connector 15"/>
          <p:cNvCxnSpPr>
            <a:endCxn id="14" idx="1"/>
          </p:cNvCxnSpPr>
          <p:nvPr/>
        </p:nvCxnSpPr>
        <p:spPr>
          <a:xfrm>
            <a:off x="5418257" y="3987342"/>
            <a:ext cx="1444962" cy="12452"/>
          </a:xfrm>
          <a:prstGeom prst="straightConnector1">
            <a:avLst/>
          </a:prstGeom>
          <a:ln w="762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6425819"/>
      </p:ext>
    </p:extLst>
  </p:cSld>
  <p:clrMapOvr>
    <a:masterClrMapping/>
  </p:clrMapOvr>
  <p:transition>
    <p:fade/>
  </p:transition>
</p:sld>
</file>

<file path=ppt/theme/theme1.xml><?xml version="1.0" encoding="utf-8"?>
<a:theme xmlns:a="http://schemas.openxmlformats.org/drawingml/2006/main" name="Azure_by_MSF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by_MSFT" id="{173F0955-DEB8-4154-A723-A2EE1F2281F0}" vid="{3A4667CC-C88F-4836-9DA5-BEFF928208D0}"/>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3.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4.xml><?xml version="1.0" encoding="utf-8"?>
<a:theme xmlns:a="http://schemas.openxmlformats.org/drawingml/2006/main" name="SQLintersec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numCol="1" anchor="ctr"/>
      <a:lstStyle>
        <a:defPPr>
          <a:defRPr sz="2000" dirty="0">
            <a:latin typeface="Tekton Pro" pitchFamily="34" charset="0"/>
          </a:defRPr>
        </a:defPPr>
      </a:lstStyle>
    </a:spDef>
    <a:lnDef>
      <a:spPr>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numCol="1"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a:noFill/>
        <a:ln w="9525">
          <a:noFill/>
          <a:miter lim="800000"/>
          <a:headEnd/>
          <a:tailEnd/>
        </a:ln>
      </a:spPr>
      <a:bodyPr wrap="none" numCol="1">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6.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7.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8.xml><?xml version="1.0" encoding="utf-8"?>
<a:theme xmlns:a="http://schemas.openxmlformats.org/drawingml/2006/main" name="1_Windows Azur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9CC3E5"/>
      </a:accent4>
      <a:accent5>
        <a:srgbClr val="4472C4"/>
      </a:accent5>
      <a:accent6>
        <a:srgbClr val="70AD47"/>
      </a:accent6>
      <a:hlink>
        <a:srgbClr val="FFC000"/>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2606B4F3-E07E-4CB3-97FB-232A4B3136F3}" vid="{E6E77CF9-D6F2-48A3-AB34-D58B1514FFF6}"/>
    </a:ext>
  </a:extLst>
</a:theme>
</file>

<file path=ppt/theme/theme9.xml><?xml version="1.0" encoding="utf-8"?>
<a:theme xmlns:a="http://schemas.openxmlformats.org/drawingml/2006/main" name="Azure_Preview">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review" id="{C4C6A2BC-251B-451E-A918-A5349DFA9C2C}" vid="{6E9BFE5C-3BCF-4EA8-9A25-5E21A21671AA}"/>
    </a:ext>
  </a:extLst>
</a:theme>
</file>

<file path=docProps/app.xml><?xml version="1.0" encoding="utf-8"?>
<Properties xmlns="http://schemas.openxmlformats.org/officeDocument/2006/extended-properties" xmlns:vt="http://schemas.openxmlformats.org/officeDocument/2006/docPropsVTypes">
  <Template>Azure_by_MSFT</Template>
  <TotalTime>139</TotalTime>
  <Words>1198</Words>
  <Application>Microsoft Office PowerPoint</Application>
  <PresentationFormat>Widescreen</PresentationFormat>
  <Paragraphs>219</Paragraphs>
  <Slides>25</Slides>
  <Notes>19</Notes>
  <HiddenSlides>0</HiddenSlides>
  <MMClips>0</MMClips>
  <ScaleCrop>false</ScaleCrop>
  <HeadingPairs>
    <vt:vector size="6" baseType="variant">
      <vt:variant>
        <vt:lpstr>Fonts Used</vt:lpstr>
      </vt:variant>
      <vt:variant>
        <vt:i4>12</vt:i4>
      </vt:variant>
      <vt:variant>
        <vt:lpstr>Theme</vt:lpstr>
      </vt:variant>
      <vt:variant>
        <vt:i4>9</vt:i4>
      </vt:variant>
      <vt:variant>
        <vt:lpstr>Slide Titles</vt:lpstr>
      </vt:variant>
      <vt:variant>
        <vt:i4>25</vt:i4>
      </vt:variant>
    </vt:vector>
  </HeadingPairs>
  <TitlesOfParts>
    <vt:vector size="46" baseType="lpstr">
      <vt:lpstr>Arial</vt:lpstr>
      <vt:lpstr>Calibri</vt:lpstr>
      <vt:lpstr>Calibri Light</vt:lpstr>
      <vt:lpstr>Consolas</vt:lpstr>
      <vt:lpstr>Courier New</vt:lpstr>
      <vt:lpstr>等线</vt:lpstr>
      <vt:lpstr>Mangal</vt:lpstr>
      <vt:lpstr>Myriad Pro</vt:lpstr>
      <vt:lpstr>Segoe UI</vt:lpstr>
      <vt:lpstr>Segoe UI Light</vt:lpstr>
      <vt:lpstr>Verdana</vt:lpstr>
      <vt:lpstr>Wingdings</vt:lpstr>
      <vt:lpstr>Azure_by_MSFT</vt:lpstr>
      <vt:lpstr>5-30610_Microsoft_Ignite_Keynote_Template</vt:lpstr>
      <vt:lpstr>1_5-30610_Microsoft_Ignite_Keynote_Template</vt:lpstr>
      <vt:lpstr>SQLintersection</vt:lpstr>
      <vt:lpstr>2_5-30610_Microsoft_Ignite_Keynote_Template</vt:lpstr>
      <vt:lpstr>1_COLOR TEMPLATE</vt:lpstr>
      <vt:lpstr>3_5-30610_Microsoft_Ignite_Keynote_Template</vt:lpstr>
      <vt:lpstr>1_Windows Azure</vt:lpstr>
      <vt:lpstr>Azure_Preview</vt:lpstr>
      <vt:lpstr>Azure Networking</vt:lpstr>
      <vt:lpstr>Agenda</vt:lpstr>
      <vt:lpstr>Virtual Networks</vt:lpstr>
      <vt:lpstr>Azure Virtual Networks</vt:lpstr>
      <vt:lpstr>Demo: Create a Virtual Network</vt:lpstr>
      <vt:lpstr>Virtual Network Scenarios</vt:lpstr>
      <vt:lpstr>Cross-premises Connectivity</vt:lpstr>
      <vt:lpstr>Vnet-to-Vnet Peering</vt:lpstr>
      <vt:lpstr>Co-Existence – Gateway-to-Gateway </vt:lpstr>
      <vt:lpstr>Co-Existence – Gateway-to-Gateway </vt:lpstr>
      <vt:lpstr>Co-Existence – ExpressRoute to ExpressRoute </vt:lpstr>
      <vt:lpstr>Co-Existence – Single ExpressRoute Circuit </vt:lpstr>
      <vt:lpstr>Co-Existence – VNET Peering in Region  </vt:lpstr>
      <vt:lpstr>Co-Existence – VNET Peering </vt:lpstr>
      <vt:lpstr>Co-Existence – VNET Peering </vt:lpstr>
      <vt:lpstr>Network Security </vt:lpstr>
      <vt:lpstr>Virtual Network Security</vt:lpstr>
      <vt:lpstr>Public IP Addresses</vt:lpstr>
      <vt:lpstr>Network Security Groups</vt:lpstr>
      <vt:lpstr>Demo: Create a Network Security Group</vt:lpstr>
      <vt:lpstr>Load Balancing </vt:lpstr>
      <vt:lpstr>Load balancing</vt:lpstr>
      <vt:lpstr>Azure Application Gateway</vt:lpstr>
      <vt:lpstr>Traffic Manager</vt:lpstr>
      <vt:lpstr>Azure Networking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IaaS</dc:title>
  <dc:creator>David Benedic</dc:creator>
  <cp:lastModifiedBy>David Benedic</cp:lastModifiedBy>
  <cp:revision>22</cp:revision>
  <dcterms:created xsi:type="dcterms:W3CDTF">2016-10-15T21:52:39Z</dcterms:created>
  <dcterms:modified xsi:type="dcterms:W3CDTF">2016-10-17T14:17:42Z</dcterms:modified>
</cp:coreProperties>
</file>